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7" r:id="rId2"/>
    <p:sldId id="258" r:id="rId3"/>
    <p:sldId id="259" r:id="rId4"/>
    <p:sldId id="290" r:id="rId5"/>
    <p:sldId id="296" r:id="rId6"/>
    <p:sldId id="291" r:id="rId7"/>
    <p:sldId id="304" r:id="rId8"/>
    <p:sldId id="261" r:id="rId9"/>
    <p:sldId id="292" r:id="rId10"/>
    <p:sldId id="260" r:id="rId11"/>
    <p:sldId id="293" r:id="rId12"/>
    <p:sldId id="303" r:id="rId13"/>
    <p:sldId id="302" r:id="rId14"/>
    <p:sldId id="298" r:id="rId15"/>
    <p:sldId id="294" r:id="rId16"/>
    <p:sldId id="262" r:id="rId17"/>
    <p:sldId id="265" r:id="rId18"/>
    <p:sldId id="263" r:id="rId19"/>
    <p:sldId id="266" r:id="rId20"/>
    <p:sldId id="270" r:id="rId21"/>
    <p:sldId id="268" r:id="rId22"/>
    <p:sldId id="271" r:id="rId23"/>
    <p:sldId id="283" r:id="rId24"/>
    <p:sldId id="274" r:id="rId25"/>
    <p:sldId id="275" r:id="rId26"/>
    <p:sldId id="276" r:id="rId27"/>
    <p:sldId id="277" r:id="rId28"/>
    <p:sldId id="278" r:id="rId29"/>
    <p:sldId id="279" r:id="rId30"/>
    <p:sldId id="281" r:id="rId31"/>
    <p:sldId id="284" r:id="rId32"/>
    <p:sldId id="285" r:id="rId33"/>
    <p:sldId id="287" r:id="rId34"/>
    <p:sldId id="289" r:id="rId35"/>
    <p:sldId id="288" r:id="rId36"/>
    <p:sldId id="305" r:id="rId37"/>
    <p:sldId id="306" r:id="rId38"/>
    <p:sldId id="308" r:id="rId39"/>
    <p:sldId id="309" r:id="rId40"/>
    <p:sldId id="310" r:id="rId41"/>
    <p:sldId id="312" r:id="rId42"/>
    <p:sldId id="311" r:id="rId43"/>
    <p:sldId id="313" r:id="rId44"/>
    <p:sldId id="314" r:id="rId45"/>
    <p:sldId id="315" r:id="rId46"/>
    <p:sldId id="316" r:id="rId47"/>
    <p:sldId id="317" r:id="rId48"/>
    <p:sldId id="318" r:id="rId49"/>
    <p:sldId id="269" r:id="rId50"/>
    <p:sldId id="299" r:id="rId51"/>
    <p:sldId id="264" r:id="rId52"/>
    <p:sldId id="300" r:id="rId53"/>
    <p:sldId id="301" r:id="rId54"/>
    <p:sldId id="29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339A33-2972-BDF2-9E4A-AED781CCDEE2}" v="1" dt="2019-06-19T15:01:03.230"/>
    <p1510:client id="{BA20CC90-2AE7-F74A-80ED-458453CFC7B1}" v="793" dt="2019-06-20T09:56:19.983"/>
    <p1510:client id="{E79B449F-979E-B5A6-F4FF-44189D8E5161}" v="37" dt="2019-06-19T15:46:13.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6"/>
  </p:normalViewPr>
  <p:slideViewPr>
    <p:cSldViewPr snapToGrid="0" snapToObjects="1">
      <p:cViewPr varScale="1">
        <p:scale>
          <a:sx n="102" d="100"/>
          <a:sy n="102" d="100"/>
        </p:scale>
        <p:origin x="9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1C522F9-57F4-4CB5-841D-652C95688469}" type="doc">
      <dgm:prSet loTypeId="urn:microsoft.com/office/officeart/2016/7/layout/LinearBlockProcessNumbered" loCatId="process" qsTypeId="urn:microsoft.com/office/officeart/2005/8/quickstyle/simple2" qsCatId="simple" csTypeId="urn:microsoft.com/office/officeart/2005/8/colors/colorful2" csCatId="colorful" phldr="1"/>
      <dgm:spPr/>
      <dgm:t>
        <a:bodyPr/>
        <a:lstStyle/>
        <a:p>
          <a:endParaRPr lang="en-US"/>
        </a:p>
      </dgm:t>
    </dgm:pt>
    <dgm:pt modelId="{8A0739CD-A3D1-40A1-B23B-047B5903C3EF}">
      <dgm:prSet/>
      <dgm:spPr/>
      <dgm:t>
        <a:bodyPr/>
        <a:lstStyle/>
        <a:p>
          <a:r>
            <a:rPr lang="en-US" b="0" i="1"/>
            <a:t>Part I: </a:t>
          </a:r>
          <a:r>
            <a:rPr lang="en-US" b="0"/>
            <a:t>Emulator</a:t>
          </a:r>
        </a:p>
      </dgm:t>
    </dgm:pt>
    <dgm:pt modelId="{F069296B-6E3D-4A6E-B434-BBED2BC2D0C9}" type="parTrans" cxnId="{A2A1AB04-9F26-4E8C-912B-12BD267827C0}">
      <dgm:prSet/>
      <dgm:spPr/>
      <dgm:t>
        <a:bodyPr/>
        <a:lstStyle/>
        <a:p>
          <a:endParaRPr lang="en-US"/>
        </a:p>
      </dgm:t>
    </dgm:pt>
    <dgm:pt modelId="{7D045A8D-6449-4161-9408-87ADB4E7A8D5}" type="sibTrans" cxnId="{A2A1AB04-9F26-4E8C-912B-12BD267827C0}">
      <dgm:prSet phldrT="01" phldr="0"/>
      <dgm:spPr/>
      <dgm:t>
        <a:bodyPr/>
        <a:lstStyle/>
        <a:p>
          <a:r>
            <a:rPr lang="en-US"/>
            <a:t>01</a:t>
          </a:r>
        </a:p>
      </dgm:t>
    </dgm:pt>
    <dgm:pt modelId="{D3F857F3-74C9-4222-8612-A70F051EE9F1}">
      <dgm:prSet/>
      <dgm:spPr/>
      <dgm:t>
        <a:bodyPr/>
        <a:lstStyle/>
        <a:p>
          <a:r>
            <a:rPr lang="en-US" i="1"/>
            <a:t>Part II:</a:t>
          </a:r>
          <a:r>
            <a:rPr lang="en-US"/>
            <a:t> Assembler</a:t>
          </a:r>
        </a:p>
      </dgm:t>
    </dgm:pt>
    <dgm:pt modelId="{896BEBF9-66A7-4EA5-AABA-B3ED65A8CC78}" type="parTrans" cxnId="{F788FE37-DB17-4363-8827-59C99BF06316}">
      <dgm:prSet/>
      <dgm:spPr/>
      <dgm:t>
        <a:bodyPr/>
        <a:lstStyle/>
        <a:p>
          <a:endParaRPr lang="en-US"/>
        </a:p>
      </dgm:t>
    </dgm:pt>
    <dgm:pt modelId="{BA602406-26A4-43F2-BD2A-7AF36F027504}" type="sibTrans" cxnId="{F788FE37-DB17-4363-8827-59C99BF06316}">
      <dgm:prSet phldrT="02" phldr="0"/>
      <dgm:spPr/>
      <dgm:t>
        <a:bodyPr/>
        <a:lstStyle/>
        <a:p>
          <a:r>
            <a:rPr lang="en-US"/>
            <a:t>02</a:t>
          </a:r>
        </a:p>
      </dgm:t>
    </dgm:pt>
    <dgm:pt modelId="{EB36F6E2-D071-4D0F-B22F-612EA7D7FC1A}">
      <dgm:prSet/>
      <dgm:spPr/>
      <dgm:t>
        <a:bodyPr/>
        <a:lstStyle/>
        <a:p>
          <a:r>
            <a:rPr lang="en-US" i="1"/>
            <a:t>Part III:</a:t>
          </a:r>
        </a:p>
        <a:p>
          <a:r>
            <a:rPr lang="en-US"/>
            <a:t>Raspberry Pi </a:t>
          </a:r>
          <a:r>
            <a:rPr lang="en-US" err="1"/>
            <a:t>Input/Output</a:t>
          </a:r>
          <a:endParaRPr lang="en-US"/>
        </a:p>
      </dgm:t>
    </dgm:pt>
    <dgm:pt modelId="{CFE52E7B-2FD5-42D1-AD7F-DE278DC116C8}" type="parTrans" cxnId="{08736ADD-EEB3-4DC2-BD71-17E98570E93D}">
      <dgm:prSet/>
      <dgm:spPr/>
      <dgm:t>
        <a:bodyPr/>
        <a:lstStyle/>
        <a:p>
          <a:endParaRPr lang="en-US"/>
        </a:p>
      </dgm:t>
    </dgm:pt>
    <dgm:pt modelId="{544D4A76-8C04-4A1A-859B-B5188934F21B}" type="sibTrans" cxnId="{08736ADD-EEB3-4DC2-BD71-17E98570E93D}">
      <dgm:prSet phldrT="03" phldr="0"/>
      <dgm:spPr/>
      <dgm:t>
        <a:bodyPr/>
        <a:lstStyle/>
        <a:p>
          <a:r>
            <a:rPr lang="en-US"/>
            <a:t>03</a:t>
          </a:r>
        </a:p>
      </dgm:t>
    </dgm:pt>
    <dgm:pt modelId="{43B26DDD-673E-4BCC-BB3A-3420FEDF63FB}">
      <dgm:prSet/>
      <dgm:spPr/>
      <dgm:t>
        <a:bodyPr/>
        <a:lstStyle/>
        <a:p>
          <a:r>
            <a:rPr lang="en-US" i="1"/>
            <a:t>Part IV: </a:t>
          </a:r>
          <a:r>
            <a:rPr lang="en-US"/>
            <a:t>ZONA Chess Engine</a:t>
          </a:r>
        </a:p>
      </dgm:t>
    </dgm:pt>
    <dgm:pt modelId="{857BC335-DD3E-4B82-B776-E66FA5ACB7AF}" type="parTrans" cxnId="{63E1669D-9BE3-4230-B50F-C80F490806DF}">
      <dgm:prSet/>
      <dgm:spPr/>
      <dgm:t>
        <a:bodyPr/>
        <a:lstStyle/>
        <a:p>
          <a:endParaRPr lang="en-US"/>
        </a:p>
      </dgm:t>
    </dgm:pt>
    <dgm:pt modelId="{0EAB48AC-8F38-409E-B056-F0EA74A620C6}" type="sibTrans" cxnId="{63E1669D-9BE3-4230-B50F-C80F490806DF}">
      <dgm:prSet phldrT="04" phldr="0"/>
      <dgm:spPr/>
      <dgm:t>
        <a:bodyPr/>
        <a:lstStyle/>
        <a:p>
          <a:r>
            <a:rPr lang="en-US"/>
            <a:t>04</a:t>
          </a:r>
        </a:p>
      </dgm:t>
    </dgm:pt>
    <dgm:pt modelId="{9E78DC94-90D9-9842-B15F-C12FF1958751}" type="pres">
      <dgm:prSet presAssocID="{B1C522F9-57F4-4CB5-841D-652C95688469}" presName="Name0" presStyleCnt="0">
        <dgm:presLayoutVars>
          <dgm:animLvl val="lvl"/>
          <dgm:resizeHandles val="exact"/>
        </dgm:presLayoutVars>
      </dgm:prSet>
      <dgm:spPr/>
    </dgm:pt>
    <dgm:pt modelId="{446C9FAF-D415-A24C-8CD4-9D276466BBC3}" type="pres">
      <dgm:prSet presAssocID="{8A0739CD-A3D1-40A1-B23B-047B5903C3EF}" presName="compositeNode" presStyleCnt="0">
        <dgm:presLayoutVars>
          <dgm:bulletEnabled val="1"/>
        </dgm:presLayoutVars>
      </dgm:prSet>
      <dgm:spPr/>
    </dgm:pt>
    <dgm:pt modelId="{DE7D83E7-90D4-D645-BA82-8A45C76EE7FC}" type="pres">
      <dgm:prSet presAssocID="{8A0739CD-A3D1-40A1-B23B-047B5903C3EF}" presName="bgRect" presStyleLbl="alignNode1" presStyleIdx="0" presStyleCnt="4"/>
      <dgm:spPr/>
    </dgm:pt>
    <dgm:pt modelId="{88D1E262-BBAF-5A46-9DE6-FD3FCA9615C3}" type="pres">
      <dgm:prSet presAssocID="{7D045A8D-6449-4161-9408-87ADB4E7A8D5}" presName="sibTransNodeRect" presStyleLbl="alignNode1" presStyleIdx="0" presStyleCnt="4">
        <dgm:presLayoutVars>
          <dgm:chMax val="0"/>
          <dgm:bulletEnabled val="1"/>
        </dgm:presLayoutVars>
      </dgm:prSet>
      <dgm:spPr/>
    </dgm:pt>
    <dgm:pt modelId="{00457397-FF07-9A42-AD72-BB9F2C48DCED}" type="pres">
      <dgm:prSet presAssocID="{8A0739CD-A3D1-40A1-B23B-047B5903C3EF}" presName="nodeRect" presStyleLbl="alignNode1" presStyleIdx="0" presStyleCnt="4">
        <dgm:presLayoutVars>
          <dgm:bulletEnabled val="1"/>
        </dgm:presLayoutVars>
      </dgm:prSet>
      <dgm:spPr/>
    </dgm:pt>
    <dgm:pt modelId="{23C483B0-A05F-4B43-8F02-860C2CEFB307}" type="pres">
      <dgm:prSet presAssocID="{7D045A8D-6449-4161-9408-87ADB4E7A8D5}" presName="sibTrans" presStyleCnt="0"/>
      <dgm:spPr/>
    </dgm:pt>
    <dgm:pt modelId="{1772E972-DD1C-A14E-B8EF-9F405C0CAEBE}" type="pres">
      <dgm:prSet presAssocID="{D3F857F3-74C9-4222-8612-A70F051EE9F1}" presName="compositeNode" presStyleCnt="0">
        <dgm:presLayoutVars>
          <dgm:bulletEnabled val="1"/>
        </dgm:presLayoutVars>
      </dgm:prSet>
      <dgm:spPr/>
    </dgm:pt>
    <dgm:pt modelId="{CCEDFC62-0358-6F49-9B38-1B1A18ABF92F}" type="pres">
      <dgm:prSet presAssocID="{D3F857F3-74C9-4222-8612-A70F051EE9F1}" presName="bgRect" presStyleLbl="alignNode1" presStyleIdx="1" presStyleCnt="4"/>
      <dgm:spPr/>
    </dgm:pt>
    <dgm:pt modelId="{CEDECF23-AD43-AF42-90B7-BC1126432D0E}" type="pres">
      <dgm:prSet presAssocID="{BA602406-26A4-43F2-BD2A-7AF36F027504}" presName="sibTransNodeRect" presStyleLbl="alignNode1" presStyleIdx="1" presStyleCnt="4">
        <dgm:presLayoutVars>
          <dgm:chMax val="0"/>
          <dgm:bulletEnabled val="1"/>
        </dgm:presLayoutVars>
      </dgm:prSet>
      <dgm:spPr/>
    </dgm:pt>
    <dgm:pt modelId="{BAF39133-DDFE-4747-AD41-E2A0DBD83D5C}" type="pres">
      <dgm:prSet presAssocID="{D3F857F3-74C9-4222-8612-A70F051EE9F1}" presName="nodeRect" presStyleLbl="alignNode1" presStyleIdx="1" presStyleCnt="4">
        <dgm:presLayoutVars>
          <dgm:bulletEnabled val="1"/>
        </dgm:presLayoutVars>
      </dgm:prSet>
      <dgm:spPr/>
    </dgm:pt>
    <dgm:pt modelId="{E5F20C21-32C7-1448-ABF9-CC3A4EBF84B8}" type="pres">
      <dgm:prSet presAssocID="{BA602406-26A4-43F2-BD2A-7AF36F027504}" presName="sibTrans" presStyleCnt="0"/>
      <dgm:spPr/>
    </dgm:pt>
    <dgm:pt modelId="{7A7B0424-65F6-1E40-81E7-2D5CAC9322FE}" type="pres">
      <dgm:prSet presAssocID="{EB36F6E2-D071-4D0F-B22F-612EA7D7FC1A}" presName="compositeNode" presStyleCnt="0">
        <dgm:presLayoutVars>
          <dgm:bulletEnabled val="1"/>
        </dgm:presLayoutVars>
      </dgm:prSet>
      <dgm:spPr/>
    </dgm:pt>
    <dgm:pt modelId="{C0FCFC8F-9E80-3440-9A37-BFA6E3092817}" type="pres">
      <dgm:prSet presAssocID="{EB36F6E2-D071-4D0F-B22F-612EA7D7FC1A}" presName="bgRect" presStyleLbl="alignNode1" presStyleIdx="2" presStyleCnt="4"/>
      <dgm:spPr/>
    </dgm:pt>
    <dgm:pt modelId="{89BE8481-02DF-9041-8D54-2C924B046D7C}" type="pres">
      <dgm:prSet presAssocID="{544D4A76-8C04-4A1A-859B-B5188934F21B}" presName="sibTransNodeRect" presStyleLbl="alignNode1" presStyleIdx="2" presStyleCnt="4">
        <dgm:presLayoutVars>
          <dgm:chMax val="0"/>
          <dgm:bulletEnabled val="1"/>
        </dgm:presLayoutVars>
      </dgm:prSet>
      <dgm:spPr/>
    </dgm:pt>
    <dgm:pt modelId="{3C9EE623-C591-BB4C-AC6E-E622F12F03C0}" type="pres">
      <dgm:prSet presAssocID="{EB36F6E2-D071-4D0F-B22F-612EA7D7FC1A}" presName="nodeRect" presStyleLbl="alignNode1" presStyleIdx="2" presStyleCnt="4">
        <dgm:presLayoutVars>
          <dgm:bulletEnabled val="1"/>
        </dgm:presLayoutVars>
      </dgm:prSet>
      <dgm:spPr/>
    </dgm:pt>
    <dgm:pt modelId="{845C96A0-A5D1-EA43-8E51-4919340D816A}" type="pres">
      <dgm:prSet presAssocID="{544D4A76-8C04-4A1A-859B-B5188934F21B}" presName="sibTrans" presStyleCnt="0"/>
      <dgm:spPr/>
    </dgm:pt>
    <dgm:pt modelId="{5F5DA9D3-5E28-C44F-B0F5-96C93E8E19D9}" type="pres">
      <dgm:prSet presAssocID="{43B26DDD-673E-4BCC-BB3A-3420FEDF63FB}" presName="compositeNode" presStyleCnt="0">
        <dgm:presLayoutVars>
          <dgm:bulletEnabled val="1"/>
        </dgm:presLayoutVars>
      </dgm:prSet>
      <dgm:spPr/>
    </dgm:pt>
    <dgm:pt modelId="{C7CC5748-628D-C040-8693-D108EADEA794}" type="pres">
      <dgm:prSet presAssocID="{43B26DDD-673E-4BCC-BB3A-3420FEDF63FB}" presName="bgRect" presStyleLbl="alignNode1" presStyleIdx="3" presStyleCnt="4"/>
      <dgm:spPr/>
    </dgm:pt>
    <dgm:pt modelId="{77A0A8C3-0D24-9A4F-8D98-79878D391DE6}" type="pres">
      <dgm:prSet presAssocID="{0EAB48AC-8F38-409E-B056-F0EA74A620C6}" presName="sibTransNodeRect" presStyleLbl="alignNode1" presStyleIdx="3" presStyleCnt="4">
        <dgm:presLayoutVars>
          <dgm:chMax val="0"/>
          <dgm:bulletEnabled val="1"/>
        </dgm:presLayoutVars>
      </dgm:prSet>
      <dgm:spPr/>
    </dgm:pt>
    <dgm:pt modelId="{9368EF1C-F057-F94B-9FD8-304BB03F6572}" type="pres">
      <dgm:prSet presAssocID="{43B26DDD-673E-4BCC-BB3A-3420FEDF63FB}" presName="nodeRect" presStyleLbl="alignNode1" presStyleIdx="3" presStyleCnt="4">
        <dgm:presLayoutVars>
          <dgm:bulletEnabled val="1"/>
        </dgm:presLayoutVars>
      </dgm:prSet>
      <dgm:spPr/>
    </dgm:pt>
  </dgm:ptLst>
  <dgm:cxnLst>
    <dgm:cxn modelId="{B0ABD402-19BE-504A-871A-2591329660B6}" type="presOf" srcId="{8A0739CD-A3D1-40A1-B23B-047B5903C3EF}" destId="{DE7D83E7-90D4-D645-BA82-8A45C76EE7FC}" srcOrd="0" destOrd="0" presId="urn:microsoft.com/office/officeart/2016/7/layout/LinearBlockProcessNumbered"/>
    <dgm:cxn modelId="{A2A1AB04-9F26-4E8C-912B-12BD267827C0}" srcId="{B1C522F9-57F4-4CB5-841D-652C95688469}" destId="{8A0739CD-A3D1-40A1-B23B-047B5903C3EF}" srcOrd="0" destOrd="0" parTransId="{F069296B-6E3D-4A6E-B434-BBED2BC2D0C9}" sibTransId="{7D045A8D-6449-4161-9408-87ADB4E7A8D5}"/>
    <dgm:cxn modelId="{62A1E006-317F-5748-831A-AC13BE782313}" type="presOf" srcId="{43B26DDD-673E-4BCC-BB3A-3420FEDF63FB}" destId="{C7CC5748-628D-C040-8693-D108EADEA794}" srcOrd="0" destOrd="0" presId="urn:microsoft.com/office/officeart/2016/7/layout/LinearBlockProcessNumbered"/>
    <dgm:cxn modelId="{ABD0A51F-A998-1A42-B0DB-D1D5E88AE698}" type="presOf" srcId="{D3F857F3-74C9-4222-8612-A70F051EE9F1}" destId="{CCEDFC62-0358-6F49-9B38-1B1A18ABF92F}" srcOrd="0" destOrd="0" presId="urn:microsoft.com/office/officeart/2016/7/layout/LinearBlockProcessNumbered"/>
    <dgm:cxn modelId="{DA4E7A23-B846-2F4E-9320-04A6A49FBAF0}" type="presOf" srcId="{43B26DDD-673E-4BCC-BB3A-3420FEDF63FB}" destId="{9368EF1C-F057-F94B-9FD8-304BB03F6572}" srcOrd="1" destOrd="0" presId="urn:microsoft.com/office/officeart/2016/7/layout/LinearBlockProcessNumbered"/>
    <dgm:cxn modelId="{AFE70126-E2BE-A343-8341-93CAD44D8089}" type="presOf" srcId="{8A0739CD-A3D1-40A1-B23B-047B5903C3EF}" destId="{00457397-FF07-9A42-AD72-BB9F2C48DCED}" srcOrd="1" destOrd="0" presId="urn:microsoft.com/office/officeart/2016/7/layout/LinearBlockProcessNumbered"/>
    <dgm:cxn modelId="{F788FE37-DB17-4363-8827-59C99BF06316}" srcId="{B1C522F9-57F4-4CB5-841D-652C95688469}" destId="{D3F857F3-74C9-4222-8612-A70F051EE9F1}" srcOrd="1" destOrd="0" parTransId="{896BEBF9-66A7-4EA5-AABA-B3ED65A8CC78}" sibTransId="{BA602406-26A4-43F2-BD2A-7AF36F027504}"/>
    <dgm:cxn modelId="{E2BF2856-F5E9-5940-AD12-41C1DEF36526}" type="presOf" srcId="{EB36F6E2-D071-4D0F-B22F-612EA7D7FC1A}" destId="{3C9EE623-C591-BB4C-AC6E-E622F12F03C0}" srcOrd="1" destOrd="0" presId="urn:microsoft.com/office/officeart/2016/7/layout/LinearBlockProcessNumbered"/>
    <dgm:cxn modelId="{E9D67A82-25E9-E941-8ECA-F8526EE8125C}" type="presOf" srcId="{544D4A76-8C04-4A1A-859B-B5188934F21B}" destId="{89BE8481-02DF-9041-8D54-2C924B046D7C}" srcOrd="0" destOrd="0" presId="urn:microsoft.com/office/officeart/2016/7/layout/LinearBlockProcessNumbered"/>
    <dgm:cxn modelId="{C7A55090-39B4-C744-9B7F-E6F4B63E2DCD}" type="presOf" srcId="{0EAB48AC-8F38-409E-B056-F0EA74A620C6}" destId="{77A0A8C3-0D24-9A4F-8D98-79878D391DE6}" srcOrd="0" destOrd="0" presId="urn:microsoft.com/office/officeart/2016/7/layout/LinearBlockProcessNumbered"/>
    <dgm:cxn modelId="{63E1669D-9BE3-4230-B50F-C80F490806DF}" srcId="{B1C522F9-57F4-4CB5-841D-652C95688469}" destId="{43B26DDD-673E-4BCC-BB3A-3420FEDF63FB}" srcOrd="3" destOrd="0" parTransId="{857BC335-DD3E-4B82-B776-E66FA5ACB7AF}" sibTransId="{0EAB48AC-8F38-409E-B056-F0EA74A620C6}"/>
    <dgm:cxn modelId="{CA569BB2-8468-3345-BE5B-742CB8164AB2}" type="presOf" srcId="{D3F857F3-74C9-4222-8612-A70F051EE9F1}" destId="{BAF39133-DDFE-4747-AD41-E2A0DBD83D5C}" srcOrd="1" destOrd="0" presId="urn:microsoft.com/office/officeart/2016/7/layout/LinearBlockProcessNumbered"/>
    <dgm:cxn modelId="{657AD1BD-916B-F342-BF25-AADEE9D30B51}" type="presOf" srcId="{EB36F6E2-D071-4D0F-B22F-612EA7D7FC1A}" destId="{C0FCFC8F-9E80-3440-9A37-BFA6E3092817}" srcOrd="0" destOrd="0" presId="urn:microsoft.com/office/officeart/2016/7/layout/LinearBlockProcessNumbered"/>
    <dgm:cxn modelId="{819FFED6-FFE5-9D47-8D8D-325CC4DF7482}" type="presOf" srcId="{7D045A8D-6449-4161-9408-87ADB4E7A8D5}" destId="{88D1E262-BBAF-5A46-9DE6-FD3FCA9615C3}" srcOrd="0" destOrd="0" presId="urn:microsoft.com/office/officeart/2016/7/layout/LinearBlockProcessNumbered"/>
    <dgm:cxn modelId="{08736ADD-EEB3-4DC2-BD71-17E98570E93D}" srcId="{B1C522F9-57F4-4CB5-841D-652C95688469}" destId="{EB36F6E2-D071-4D0F-B22F-612EA7D7FC1A}" srcOrd="2" destOrd="0" parTransId="{CFE52E7B-2FD5-42D1-AD7F-DE278DC116C8}" sibTransId="{544D4A76-8C04-4A1A-859B-B5188934F21B}"/>
    <dgm:cxn modelId="{017C91E5-CCB6-8045-A7E4-6130B2AE2C30}" type="presOf" srcId="{B1C522F9-57F4-4CB5-841D-652C95688469}" destId="{9E78DC94-90D9-9842-B15F-C12FF1958751}" srcOrd="0" destOrd="0" presId="urn:microsoft.com/office/officeart/2016/7/layout/LinearBlockProcessNumbered"/>
    <dgm:cxn modelId="{7A08F2E8-05DF-4544-B5D2-71D313D7EDAE}" type="presOf" srcId="{BA602406-26A4-43F2-BD2A-7AF36F027504}" destId="{CEDECF23-AD43-AF42-90B7-BC1126432D0E}" srcOrd="0" destOrd="0" presId="urn:microsoft.com/office/officeart/2016/7/layout/LinearBlockProcessNumbered"/>
    <dgm:cxn modelId="{218BF35C-A386-7948-9910-2CD22845815B}" type="presParOf" srcId="{9E78DC94-90D9-9842-B15F-C12FF1958751}" destId="{446C9FAF-D415-A24C-8CD4-9D276466BBC3}" srcOrd="0" destOrd="0" presId="urn:microsoft.com/office/officeart/2016/7/layout/LinearBlockProcessNumbered"/>
    <dgm:cxn modelId="{3AAAC4F6-D7EF-944E-9F22-1DBD18A06803}" type="presParOf" srcId="{446C9FAF-D415-A24C-8CD4-9D276466BBC3}" destId="{DE7D83E7-90D4-D645-BA82-8A45C76EE7FC}" srcOrd="0" destOrd="0" presId="urn:microsoft.com/office/officeart/2016/7/layout/LinearBlockProcessNumbered"/>
    <dgm:cxn modelId="{3B6C6C53-C041-E248-936E-BC9760BD9695}" type="presParOf" srcId="{446C9FAF-D415-A24C-8CD4-9D276466BBC3}" destId="{88D1E262-BBAF-5A46-9DE6-FD3FCA9615C3}" srcOrd="1" destOrd="0" presId="urn:microsoft.com/office/officeart/2016/7/layout/LinearBlockProcessNumbered"/>
    <dgm:cxn modelId="{8E7D0C42-CF7C-D449-BE75-BE37E633606F}" type="presParOf" srcId="{446C9FAF-D415-A24C-8CD4-9D276466BBC3}" destId="{00457397-FF07-9A42-AD72-BB9F2C48DCED}" srcOrd="2" destOrd="0" presId="urn:microsoft.com/office/officeart/2016/7/layout/LinearBlockProcessNumbered"/>
    <dgm:cxn modelId="{53011C55-DD67-AE42-A7ED-EF8898EA4437}" type="presParOf" srcId="{9E78DC94-90D9-9842-B15F-C12FF1958751}" destId="{23C483B0-A05F-4B43-8F02-860C2CEFB307}" srcOrd="1" destOrd="0" presId="urn:microsoft.com/office/officeart/2016/7/layout/LinearBlockProcessNumbered"/>
    <dgm:cxn modelId="{9AB9FD72-CD4B-6F4A-AAB2-C6AD8D8FF534}" type="presParOf" srcId="{9E78DC94-90D9-9842-B15F-C12FF1958751}" destId="{1772E972-DD1C-A14E-B8EF-9F405C0CAEBE}" srcOrd="2" destOrd="0" presId="urn:microsoft.com/office/officeart/2016/7/layout/LinearBlockProcessNumbered"/>
    <dgm:cxn modelId="{AEE566DD-D71F-574B-B00C-8813F0FCA324}" type="presParOf" srcId="{1772E972-DD1C-A14E-B8EF-9F405C0CAEBE}" destId="{CCEDFC62-0358-6F49-9B38-1B1A18ABF92F}" srcOrd="0" destOrd="0" presId="urn:microsoft.com/office/officeart/2016/7/layout/LinearBlockProcessNumbered"/>
    <dgm:cxn modelId="{7E225B6B-3BAE-8D4A-AE86-B48EB9116122}" type="presParOf" srcId="{1772E972-DD1C-A14E-B8EF-9F405C0CAEBE}" destId="{CEDECF23-AD43-AF42-90B7-BC1126432D0E}" srcOrd="1" destOrd="0" presId="urn:microsoft.com/office/officeart/2016/7/layout/LinearBlockProcessNumbered"/>
    <dgm:cxn modelId="{AFA2FD6A-20C6-0C42-92CE-ADC4E53A3D03}" type="presParOf" srcId="{1772E972-DD1C-A14E-B8EF-9F405C0CAEBE}" destId="{BAF39133-DDFE-4747-AD41-E2A0DBD83D5C}" srcOrd="2" destOrd="0" presId="urn:microsoft.com/office/officeart/2016/7/layout/LinearBlockProcessNumbered"/>
    <dgm:cxn modelId="{EEFFACE7-5F97-9449-9A00-CA56E6192C60}" type="presParOf" srcId="{9E78DC94-90D9-9842-B15F-C12FF1958751}" destId="{E5F20C21-32C7-1448-ABF9-CC3A4EBF84B8}" srcOrd="3" destOrd="0" presId="urn:microsoft.com/office/officeart/2016/7/layout/LinearBlockProcessNumbered"/>
    <dgm:cxn modelId="{1BF9170F-4813-2F41-9231-71162DB36EF2}" type="presParOf" srcId="{9E78DC94-90D9-9842-B15F-C12FF1958751}" destId="{7A7B0424-65F6-1E40-81E7-2D5CAC9322FE}" srcOrd="4" destOrd="0" presId="urn:microsoft.com/office/officeart/2016/7/layout/LinearBlockProcessNumbered"/>
    <dgm:cxn modelId="{CFA2345C-FCBD-984D-A5B0-0769E0F33C36}" type="presParOf" srcId="{7A7B0424-65F6-1E40-81E7-2D5CAC9322FE}" destId="{C0FCFC8F-9E80-3440-9A37-BFA6E3092817}" srcOrd="0" destOrd="0" presId="urn:microsoft.com/office/officeart/2016/7/layout/LinearBlockProcessNumbered"/>
    <dgm:cxn modelId="{8EB92A27-B47F-ED4A-8506-ADB16BE36830}" type="presParOf" srcId="{7A7B0424-65F6-1E40-81E7-2D5CAC9322FE}" destId="{89BE8481-02DF-9041-8D54-2C924B046D7C}" srcOrd="1" destOrd="0" presId="urn:microsoft.com/office/officeart/2016/7/layout/LinearBlockProcessNumbered"/>
    <dgm:cxn modelId="{7EB211F3-7BEF-6D44-BD06-747FB718BCB5}" type="presParOf" srcId="{7A7B0424-65F6-1E40-81E7-2D5CAC9322FE}" destId="{3C9EE623-C591-BB4C-AC6E-E622F12F03C0}" srcOrd="2" destOrd="0" presId="urn:microsoft.com/office/officeart/2016/7/layout/LinearBlockProcessNumbered"/>
    <dgm:cxn modelId="{A7FF7889-77F6-B84B-8793-BA9AC9628505}" type="presParOf" srcId="{9E78DC94-90D9-9842-B15F-C12FF1958751}" destId="{845C96A0-A5D1-EA43-8E51-4919340D816A}" srcOrd="5" destOrd="0" presId="urn:microsoft.com/office/officeart/2016/7/layout/LinearBlockProcessNumbered"/>
    <dgm:cxn modelId="{1C601C79-4CB4-A44A-A84A-1A0FFB31A2C3}" type="presParOf" srcId="{9E78DC94-90D9-9842-B15F-C12FF1958751}" destId="{5F5DA9D3-5E28-C44F-B0F5-96C93E8E19D9}" srcOrd="6" destOrd="0" presId="urn:microsoft.com/office/officeart/2016/7/layout/LinearBlockProcessNumbered"/>
    <dgm:cxn modelId="{390BB990-D551-CA47-B5E8-E6020659F09B}" type="presParOf" srcId="{5F5DA9D3-5E28-C44F-B0F5-96C93E8E19D9}" destId="{C7CC5748-628D-C040-8693-D108EADEA794}" srcOrd="0" destOrd="0" presId="urn:microsoft.com/office/officeart/2016/7/layout/LinearBlockProcessNumbered"/>
    <dgm:cxn modelId="{37162928-8B3A-7245-BE4C-51356E90F685}" type="presParOf" srcId="{5F5DA9D3-5E28-C44F-B0F5-96C93E8E19D9}" destId="{77A0A8C3-0D24-9A4F-8D98-79878D391DE6}" srcOrd="1" destOrd="0" presId="urn:microsoft.com/office/officeart/2016/7/layout/LinearBlockProcessNumbered"/>
    <dgm:cxn modelId="{8568134F-C00A-CD4D-8509-3A35F0A2A0F3}" type="presParOf" srcId="{5F5DA9D3-5E28-C44F-B0F5-96C93E8E19D9}" destId="{9368EF1C-F057-F94B-9FD8-304BB03F6572}"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195E05-2747-4B54-9A5A-48060BE80BE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59326A3-A6FC-4D6C-BAB2-97BA17B91341}">
      <dgm:prSet/>
      <dgm:spPr/>
      <dgm:t>
        <a:bodyPr/>
        <a:lstStyle/>
        <a:p>
          <a:pPr>
            <a:lnSpc>
              <a:spcPct val="100000"/>
            </a:lnSpc>
          </a:pPr>
          <a:r>
            <a:rPr lang="en-GB" err="1"/>
            <a:t>assemble.c</a:t>
          </a:r>
          <a:r>
            <a:rPr lang="en-GB"/>
            <a:t> contained the main function which performed the two pass over the assembly file and encoded the assembly </a:t>
          </a:r>
          <a:r>
            <a:rPr lang="en-US"/>
            <a:t>instructions </a:t>
          </a:r>
          <a:r>
            <a:rPr lang="en-GB"/>
            <a:t>into a binary object file.</a:t>
          </a:r>
          <a:r>
            <a:rPr lang="en-US"/>
            <a:t> </a:t>
          </a:r>
        </a:p>
      </dgm:t>
    </dgm:pt>
    <dgm:pt modelId="{D1965159-0B7F-4F97-8D03-FC6386843E23}" type="parTrans" cxnId="{4A78AB5C-77B3-4613-B15D-5D6D64ECA216}">
      <dgm:prSet/>
      <dgm:spPr/>
      <dgm:t>
        <a:bodyPr/>
        <a:lstStyle/>
        <a:p>
          <a:endParaRPr lang="en-US"/>
        </a:p>
      </dgm:t>
    </dgm:pt>
    <dgm:pt modelId="{8C70DE8A-4A3A-42EF-960A-35A9EB124184}" type="sibTrans" cxnId="{4A78AB5C-77B3-4613-B15D-5D6D64ECA216}">
      <dgm:prSet/>
      <dgm:spPr/>
      <dgm:t>
        <a:bodyPr/>
        <a:lstStyle/>
        <a:p>
          <a:endParaRPr lang="en-US"/>
        </a:p>
      </dgm:t>
    </dgm:pt>
    <dgm:pt modelId="{4CC351E2-63E2-4F6F-B919-2C49298148FF}">
      <dgm:prSet/>
      <dgm:spPr/>
      <dgm:t>
        <a:bodyPr/>
        <a:lstStyle/>
        <a:p>
          <a:pPr>
            <a:lnSpc>
              <a:spcPct val="100000"/>
            </a:lnSpc>
          </a:pPr>
          <a:r>
            <a:rPr lang="en-GB"/>
            <a:t>A single </a:t>
          </a:r>
          <a:r>
            <a:rPr lang="en-US"/>
            <a:t>header </a:t>
          </a:r>
          <a:r>
            <a:rPr lang="en-GB"/>
            <a:t>file </a:t>
          </a:r>
          <a:r>
            <a:rPr lang="en-US"/>
            <a:t> (</a:t>
          </a:r>
          <a:r>
            <a:rPr lang="en-GB" err="1"/>
            <a:t>assembler_structures.h</a:t>
          </a:r>
          <a:r>
            <a:rPr lang="en-GB"/>
            <a:t>)</a:t>
          </a:r>
          <a:r>
            <a:rPr lang="en-US"/>
            <a:t> </a:t>
          </a:r>
          <a:r>
            <a:rPr lang="en-GB"/>
            <a:t> contained definitions</a:t>
          </a:r>
          <a:r>
            <a:rPr lang="en-US"/>
            <a:t> of the data </a:t>
          </a:r>
          <a:r>
            <a:rPr lang="en-GB"/>
            <a:t>structures </a:t>
          </a:r>
          <a:r>
            <a:rPr lang="en-US"/>
            <a:t>used such </a:t>
          </a:r>
          <a:r>
            <a:rPr lang="en-GB"/>
            <a:t>as the symbol table</a:t>
          </a:r>
          <a:r>
            <a:rPr lang="en-US"/>
            <a:t>. Hence, there were 2 header files containing definitions, one for the emulator and one for the assembler. </a:t>
          </a:r>
          <a:r>
            <a:rPr lang="en-GB"/>
            <a:t>In the future, it may have been better to</a:t>
          </a:r>
          <a:r>
            <a:rPr lang="en-US"/>
            <a:t> use </a:t>
          </a:r>
          <a:r>
            <a:rPr lang="en-GB"/>
            <a:t>a single </a:t>
          </a:r>
          <a:r>
            <a:rPr lang="en-US"/>
            <a:t>global header </a:t>
          </a:r>
          <a:r>
            <a:rPr lang="en-GB"/>
            <a:t>file, containing definitions </a:t>
          </a:r>
          <a:r>
            <a:rPr lang="en-US"/>
            <a:t>for </a:t>
          </a:r>
          <a:r>
            <a:rPr lang="en-GB"/>
            <a:t>both the assembler and the emulator.</a:t>
          </a:r>
        </a:p>
      </dgm:t>
    </dgm:pt>
    <dgm:pt modelId="{F8907477-89F2-416B-9DD4-C1035BB461C5}" type="parTrans" cxnId="{E0AFDB1C-39B9-4A35-993B-A5304883CB4F}">
      <dgm:prSet/>
      <dgm:spPr/>
      <dgm:t>
        <a:bodyPr/>
        <a:lstStyle/>
        <a:p>
          <a:endParaRPr lang="en-US"/>
        </a:p>
      </dgm:t>
    </dgm:pt>
    <dgm:pt modelId="{DFEB517A-1F96-46EC-9209-35BB2B9DF071}" type="sibTrans" cxnId="{E0AFDB1C-39B9-4A35-993B-A5304883CB4F}">
      <dgm:prSet/>
      <dgm:spPr/>
      <dgm:t>
        <a:bodyPr/>
        <a:lstStyle/>
        <a:p>
          <a:endParaRPr lang="en-US"/>
        </a:p>
      </dgm:t>
    </dgm:pt>
    <dgm:pt modelId="{9E6B8F7E-10BE-4BF4-8CA5-BB916168B764}" type="pres">
      <dgm:prSet presAssocID="{9C195E05-2747-4B54-9A5A-48060BE80BEA}" presName="root" presStyleCnt="0">
        <dgm:presLayoutVars>
          <dgm:dir/>
          <dgm:resizeHandles val="exact"/>
        </dgm:presLayoutVars>
      </dgm:prSet>
      <dgm:spPr/>
    </dgm:pt>
    <dgm:pt modelId="{D9303979-6CB7-4511-A054-090EC43C8404}" type="pres">
      <dgm:prSet presAssocID="{E59326A3-A6FC-4D6C-BAB2-97BA17B91341}" presName="compNode" presStyleCnt="0"/>
      <dgm:spPr/>
    </dgm:pt>
    <dgm:pt modelId="{199C3296-DF64-40C7-86AE-28FA23DFE5F5}" type="pres">
      <dgm:prSet presAssocID="{E59326A3-A6FC-4D6C-BAB2-97BA17B91341}" presName="bgRect" presStyleLbl="bgShp" presStyleIdx="0" presStyleCnt="2"/>
      <dgm:spPr/>
    </dgm:pt>
    <dgm:pt modelId="{11C9582C-2A77-4B0D-A3C6-624ABED424EA}" type="pres">
      <dgm:prSet presAssocID="{E59326A3-A6FC-4D6C-BAB2-97BA17B913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D4A242AE-AEB9-4090-BF99-97B774092CAD}" type="pres">
      <dgm:prSet presAssocID="{E59326A3-A6FC-4D6C-BAB2-97BA17B91341}" presName="spaceRect" presStyleCnt="0"/>
      <dgm:spPr/>
    </dgm:pt>
    <dgm:pt modelId="{26BC39B8-B061-45C7-9357-3F653234AF84}" type="pres">
      <dgm:prSet presAssocID="{E59326A3-A6FC-4D6C-BAB2-97BA17B91341}" presName="parTx" presStyleLbl="revTx" presStyleIdx="0" presStyleCnt="2">
        <dgm:presLayoutVars>
          <dgm:chMax val="0"/>
          <dgm:chPref val="0"/>
        </dgm:presLayoutVars>
      </dgm:prSet>
      <dgm:spPr/>
    </dgm:pt>
    <dgm:pt modelId="{39778AE1-27B6-4E07-9590-728F918AB7BE}" type="pres">
      <dgm:prSet presAssocID="{8C70DE8A-4A3A-42EF-960A-35A9EB124184}" presName="sibTrans" presStyleCnt="0"/>
      <dgm:spPr/>
    </dgm:pt>
    <dgm:pt modelId="{F839046C-FE5F-4770-83DE-369282F14410}" type="pres">
      <dgm:prSet presAssocID="{4CC351E2-63E2-4F6F-B919-2C49298148FF}" presName="compNode" presStyleCnt="0"/>
      <dgm:spPr/>
    </dgm:pt>
    <dgm:pt modelId="{D469A01A-8ABA-4C51-B1E6-C0988A7C8EA4}" type="pres">
      <dgm:prSet presAssocID="{4CC351E2-63E2-4F6F-B919-2C49298148FF}" presName="bgRect" presStyleLbl="bgShp" presStyleIdx="1" presStyleCnt="2"/>
      <dgm:spPr/>
    </dgm:pt>
    <dgm:pt modelId="{CA3A6DE4-9B76-4685-8C81-04EC0F4EC7C2}" type="pres">
      <dgm:prSet presAssocID="{4CC351E2-63E2-4F6F-B919-2C49298148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6FAA89E-1AFF-4149-B0A6-ADAD9AE0F72C}" type="pres">
      <dgm:prSet presAssocID="{4CC351E2-63E2-4F6F-B919-2C49298148FF}" presName="spaceRect" presStyleCnt="0"/>
      <dgm:spPr/>
    </dgm:pt>
    <dgm:pt modelId="{DF5F64CC-D4D1-4E18-A431-3DCCA434004C}" type="pres">
      <dgm:prSet presAssocID="{4CC351E2-63E2-4F6F-B919-2C49298148FF}" presName="parTx" presStyleLbl="revTx" presStyleIdx="1" presStyleCnt="2">
        <dgm:presLayoutVars>
          <dgm:chMax val="0"/>
          <dgm:chPref val="0"/>
        </dgm:presLayoutVars>
      </dgm:prSet>
      <dgm:spPr/>
    </dgm:pt>
  </dgm:ptLst>
  <dgm:cxnLst>
    <dgm:cxn modelId="{BA93F919-57CC-47AF-8296-FCB4805CD22E}" type="presOf" srcId="{4CC351E2-63E2-4F6F-B919-2C49298148FF}" destId="{DF5F64CC-D4D1-4E18-A431-3DCCA434004C}" srcOrd="0" destOrd="0" presId="urn:microsoft.com/office/officeart/2018/2/layout/IconVerticalSolidList"/>
    <dgm:cxn modelId="{E0AFDB1C-39B9-4A35-993B-A5304883CB4F}" srcId="{9C195E05-2747-4B54-9A5A-48060BE80BEA}" destId="{4CC351E2-63E2-4F6F-B919-2C49298148FF}" srcOrd="1" destOrd="0" parTransId="{F8907477-89F2-416B-9DD4-C1035BB461C5}" sibTransId="{DFEB517A-1F96-46EC-9209-35BB2B9DF071}"/>
    <dgm:cxn modelId="{4A78AB5C-77B3-4613-B15D-5D6D64ECA216}" srcId="{9C195E05-2747-4B54-9A5A-48060BE80BEA}" destId="{E59326A3-A6FC-4D6C-BAB2-97BA17B91341}" srcOrd="0" destOrd="0" parTransId="{D1965159-0B7F-4F97-8D03-FC6386843E23}" sibTransId="{8C70DE8A-4A3A-42EF-960A-35A9EB124184}"/>
    <dgm:cxn modelId="{FEF8C386-0296-47AF-8290-086569368C3C}" type="presOf" srcId="{E59326A3-A6FC-4D6C-BAB2-97BA17B91341}" destId="{26BC39B8-B061-45C7-9357-3F653234AF84}" srcOrd="0" destOrd="0" presId="urn:microsoft.com/office/officeart/2018/2/layout/IconVerticalSolidList"/>
    <dgm:cxn modelId="{AAE30A9D-D88B-48D2-AB51-4193730CA353}" type="presOf" srcId="{9C195E05-2747-4B54-9A5A-48060BE80BEA}" destId="{9E6B8F7E-10BE-4BF4-8CA5-BB916168B764}" srcOrd="0" destOrd="0" presId="urn:microsoft.com/office/officeart/2018/2/layout/IconVerticalSolidList"/>
    <dgm:cxn modelId="{79C297AB-5D37-48A3-A1B5-057B71CEA26A}" type="presParOf" srcId="{9E6B8F7E-10BE-4BF4-8CA5-BB916168B764}" destId="{D9303979-6CB7-4511-A054-090EC43C8404}" srcOrd="0" destOrd="0" presId="urn:microsoft.com/office/officeart/2018/2/layout/IconVerticalSolidList"/>
    <dgm:cxn modelId="{47D0F5D9-11E8-468C-9563-33B12ACA254D}" type="presParOf" srcId="{D9303979-6CB7-4511-A054-090EC43C8404}" destId="{199C3296-DF64-40C7-86AE-28FA23DFE5F5}" srcOrd="0" destOrd="0" presId="urn:microsoft.com/office/officeart/2018/2/layout/IconVerticalSolidList"/>
    <dgm:cxn modelId="{F4F9AE8D-E405-4ACD-9609-6C450B31369A}" type="presParOf" srcId="{D9303979-6CB7-4511-A054-090EC43C8404}" destId="{11C9582C-2A77-4B0D-A3C6-624ABED424EA}" srcOrd="1" destOrd="0" presId="urn:microsoft.com/office/officeart/2018/2/layout/IconVerticalSolidList"/>
    <dgm:cxn modelId="{E93762BD-0059-4315-A576-C8D48FE3028C}" type="presParOf" srcId="{D9303979-6CB7-4511-A054-090EC43C8404}" destId="{D4A242AE-AEB9-4090-BF99-97B774092CAD}" srcOrd="2" destOrd="0" presId="urn:microsoft.com/office/officeart/2018/2/layout/IconVerticalSolidList"/>
    <dgm:cxn modelId="{5D50FDBF-0C5C-46C6-9DDB-E125EAAF57C4}" type="presParOf" srcId="{D9303979-6CB7-4511-A054-090EC43C8404}" destId="{26BC39B8-B061-45C7-9357-3F653234AF84}" srcOrd="3" destOrd="0" presId="urn:microsoft.com/office/officeart/2018/2/layout/IconVerticalSolidList"/>
    <dgm:cxn modelId="{D52705E2-BA06-40D5-A2F0-32ADCA3281E4}" type="presParOf" srcId="{9E6B8F7E-10BE-4BF4-8CA5-BB916168B764}" destId="{39778AE1-27B6-4E07-9590-728F918AB7BE}" srcOrd="1" destOrd="0" presId="urn:microsoft.com/office/officeart/2018/2/layout/IconVerticalSolidList"/>
    <dgm:cxn modelId="{CE0DEA6F-7559-46FC-85EF-10632E604181}" type="presParOf" srcId="{9E6B8F7E-10BE-4BF4-8CA5-BB916168B764}" destId="{F839046C-FE5F-4770-83DE-369282F14410}" srcOrd="2" destOrd="0" presId="urn:microsoft.com/office/officeart/2018/2/layout/IconVerticalSolidList"/>
    <dgm:cxn modelId="{D8464E4A-A967-407A-B811-48A4482546ED}" type="presParOf" srcId="{F839046C-FE5F-4770-83DE-369282F14410}" destId="{D469A01A-8ABA-4C51-B1E6-C0988A7C8EA4}" srcOrd="0" destOrd="0" presId="urn:microsoft.com/office/officeart/2018/2/layout/IconVerticalSolidList"/>
    <dgm:cxn modelId="{27D8FF25-3628-4CBC-A926-2579976809F6}" type="presParOf" srcId="{F839046C-FE5F-4770-83DE-369282F14410}" destId="{CA3A6DE4-9B76-4685-8C81-04EC0F4EC7C2}" srcOrd="1" destOrd="0" presId="urn:microsoft.com/office/officeart/2018/2/layout/IconVerticalSolidList"/>
    <dgm:cxn modelId="{F9519C25-C65F-4C37-ADF1-6DAB25EF7264}" type="presParOf" srcId="{F839046C-FE5F-4770-83DE-369282F14410}" destId="{46FAA89E-1AFF-4149-B0A6-ADAD9AE0F72C}" srcOrd="2" destOrd="0" presId="urn:microsoft.com/office/officeart/2018/2/layout/IconVerticalSolidList"/>
    <dgm:cxn modelId="{42006F2C-6B1D-47C0-9D4D-7A71FED86090}" type="presParOf" srcId="{F839046C-FE5F-4770-83DE-369282F14410}" destId="{DF5F64CC-D4D1-4E18-A431-3DCCA43400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2AD63A-961D-4BE7-A79C-DD5E8B48E1F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7A91A8-143F-4679-BD97-F00BAE2C2F92}">
      <dgm:prSet/>
      <dgm:spPr/>
      <dgm:t>
        <a:bodyPr/>
        <a:lstStyle/>
        <a:p>
          <a:r>
            <a:rPr lang="en-GB" b="1"/>
            <a:t>MinMax</a:t>
          </a:r>
          <a:endParaRPr lang="en-US"/>
        </a:p>
      </dgm:t>
    </dgm:pt>
    <dgm:pt modelId="{7055366E-0C95-4711-8033-18F2FC644C55}" type="parTrans" cxnId="{E30C0217-86A5-4817-B584-73466021D669}">
      <dgm:prSet/>
      <dgm:spPr/>
      <dgm:t>
        <a:bodyPr/>
        <a:lstStyle/>
        <a:p>
          <a:endParaRPr lang="en-US"/>
        </a:p>
      </dgm:t>
    </dgm:pt>
    <dgm:pt modelId="{420102EB-1D13-4001-A4BE-FE722EDC24FB}" type="sibTrans" cxnId="{E30C0217-86A5-4817-B584-73466021D669}">
      <dgm:prSet/>
      <dgm:spPr/>
      <dgm:t>
        <a:bodyPr/>
        <a:lstStyle/>
        <a:p>
          <a:endParaRPr lang="en-US"/>
        </a:p>
      </dgm:t>
    </dgm:pt>
    <dgm:pt modelId="{7428DB90-6498-4635-A4A1-D58BC74847DA}">
      <dgm:prSet/>
      <dgm:spPr/>
      <dgm:t>
        <a:bodyPr/>
        <a:lstStyle/>
        <a:p>
          <a:r>
            <a:rPr lang="en-GB" b="1"/>
            <a:t>Alpha-Beta Search</a:t>
          </a:r>
          <a:endParaRPr lang="en-US"/>
        </a:p>
      </dgm:t>
    </dgm:pt>
    <dgm:pt modelId="{F342A63B-3F91-45C5-A882-30B0C7BFFFB0}" type="parTrans" cxnId="{A2E19B81-66B9-4843-AF86-732751D7FAC0}">
      <dgm:prSet/>
      <dgm:spPr/>
      <dgm:t>
        <a:bodyPr/>
        <a:lstStyle/>
        <a:p>
          <a:endParaRPr lang="en-US"/>
        </a:p>
      </dgm:t>
    </dgm:pt>
    <dgm:pt modelId="{A05B534A-297A-49CE-8BDA-601B9EF4C572}" type="sibTrans" cxnId="{A2E19B81-66B9-4843-AF86-732751D7FAC0}">
      <dgm:prSet/>
      <dgm:spPr/>
      <dgm:t>
        <a:bodyPr/>
        <a:lstStyle/>
        <a:p>
          <a:endParaRPr lang="en-US"/>
        </a:p>
      </dgm:t>
    </dgm:pt>
    <dgm:pt modelId="{6D612624-1659-419B-8C22-D1E46CB0EF1F}">
      <dgm:prSet/>
      <dgm:spPr/>
      <dgm:t>
        <a:bodyPr/>
        <a:lstStyle/>
        <a:p>
          <a:r>
            <a:rPr lang="en-GB" b="1"/>
            <a:t>History table to keep track of moves (leading to ‘take_back_move’ function which may undo a move)</a:t>
          </a:r>
          <a:endParaRPr lang="en-US"/>
        </a:p>
      </dgm:t>
    </dgm:pt>
    <dgm:pt modelId="{229ACCEB-5DF7-4AAD-86F2-EFB60BD49F1D}" type="parTrans" cxnId="{38236F40-B563-482C-B0A0-1C3F785AF875}">
      <dgm:prSet/>
      <dgm:spPr/>
      <dgm:t>
        <a:bodyPr/>
        <a:lstStyle/>
        <a:p>
          <a:endParaRPr lang="en-US"/>
        </a:p>
      </dgm:t>
    </dgm:pt>
    <dgm:pt modelId="{77EC2A1C-DFD7-44BD-9AB6-FDDEBEB54E46}" type="sibTrans" cxnId="{38236F40-B563-482C-B0A0-1C3F785AF875}">
      <dgm:prSet/>
      <dgm:spPr/>
      <dgm:t>
        <a:bodyPr/>
        <a:lstStyle/>
        <a:p>
          <a:endParaRPr lang="en-US"/>
        </a:p>
      </dgm:t>
    </dgm:pt>
    <dgm:pt modelId="{8C83D3FC-BFDC-48FC-ABE3-425B09C2E064}" type="pres">
      <dgm:prSet presAssocID="{DD2AD63A-961D-4BE7-A79C-DD5E8B48E1F1}" presName="root" presStyleCnt="0">
        <dgm:presLayoutVars>
          <dgm:dir/>
          <dgm:resizeHandles val="exact"/>
        </dgm:presLayoutVars>
      </dgm:prSet>
      <dgm:spPr/>
    </dgm:pt>
    <dgm:pt modelId="{0925A8CC-CE40-4624-A5B5-2AE922AFEC13}" type="pres">
      <dgm:prSet presAssocID="{8E7A91A8-143F-4679-BD97-F00BAE2C2F92}" presName="compNode" presStyleCnt="0"/>
      <dgm:spPr/>
    </dgm:pt>
    <dgm:pt modelId="{DE4E96AD-1928-4C37-AA7D-BF9BC00D703E}" type="pres">
      <dgm:prSet presAssocID="{8E7A91A8-143F-4679-BD97-F00BAE2C2F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lue"/>
        </a:ext>
      </dgm:extLst>
    </dgm:pt>
    <dgm:pt modelId="{E7C85E08-1625-4837-A1CD-1A6C75D83333}" type="pres">
      <dgm:prSet presAssocID="{8E7A91A8-143F-4679-BD97-F00BAE2C2F92}" presName="spaceRect" presStyleCnt="0"/>
      <dgm:spPr/>
    </dgm:pt>
    <dgm:pt modelId="{A5A79737-3A4D-46A3-938B-6EA09921234A}" type="pres">
      <dgm:prSet presAssocID="{8E7A91A8-143F-4679-BD97-F00BAE2C2F92}" presName="textRect" presStyleLbl="revTx" presStyleIdx="0" presStyleCnt="3">
        <dgm:presLayoutVars>
          <dgm:chMax val="1"/>
          <dgm:chPref val="1"/>
        </dgm:presLayoutVars>
      </dgm:prSet>
      <dgm:spPr/>
    </dgm:pt>
    <dgm:pt modelId="{7D63B50C-5C90-44A2-A617-E9A04230A774}" type="pres">
      <dgm:prSet presAssocID="{420102EB-1D13-4001-A4BE-FE722EDC24FB}" presName="sibTrans" presStyleCnt="0"/>
      <dgm:spPr/>
    </dgm:pt>
    <dgm:pt modelId="{509CBCEC-D77E-4496-9DEC-AB7AFBAC5047}" type="pres">
      <dgm:prSet presAssocID="{7428DB90-6498-4635-A4A1-D58BC74847DA}" presName="compNode" presStyleCnt="0"/>
      <dgm:spPr/>
    </dgm:pt>
    <dgm:pt modelId="{110E8A56-A706-4DC8-890D-568F1A629D35}" type="pres">
      <dgm:prSet presAssocID="{7428DB90-6498-4635-A4A1-D58BC74847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C592166-B2E1-4E94-97CD-96FE305EE5A2}" type="pres">
      <dgm:prSet presAssocID="{7428DB90-6498-4635-A4A1-D58BC74847DA}" presName="spaceRect" presStyleCnt="0"/>
      <dgm:spPr/>
    </dgm:pt>
    <dgm:pt modelId="{88FBE515-D24F-4BE6-AC10-00F9F5455636}" type="pres">
      <dgm:prSet presAssocID="{7428DB90-6498-4635-A4A1-D58BC74847DA}" presName="textRect" presStyleLbl="revTx" presStyleIdx="1" presStyleCnt="3">
        <dgm:presLayoutVars>
          <dgm:chMax val="1"/>
          <dgm:chPref val="1"/>
        </dgm:presLayoutVars>
      </dgm:prSet>
      <dgm:spPr/>
    </dgm:pt>
    <dgm:pt modelId="{C3C43FDA-A485-4444-9330-AD0279B2C732}" type="pres">
      <dgm:prSet presAssocID="{A05B534A-297A-49CE-8BDA-601B9EF4C572}" presName="sibTrans" presStyleCnt="0"/>
      <dgm:spPr/>
    </dgm:pt>
    <dgm:pt modelId="{4794F608-470F-4321-9990-88059760F83E}" type="pres">
      <dgm:prSet presAssocID="{6D612624-1659-419B-8C22-D1E46CB0EF1F}" presName="compNode" presStyleCnt="0"/>
      <dgm:spPr/>
    </dgm:pt>
    <dgm:pt modelId="{3936E28A-CB6D-434D-B859-A720B2F082D9}" type="pres">
      <dgm:prSet presAssocID="{6D612624-1659-419B-8C22-D1E46CB0EF1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rrow: U-turn with tail"/>
        </a:ext>
      </dgm:extLst>
    </dgm:pt>
    <dgm:pt modelId="{84501B1A-FD6B-4A57-9886-4E37633DFAB9}" type="pres">
      <dgm:prSet presAssocID="{6D612624-1659-419B-8C22-D1E46CB0EF1F}" presName="spaceRect" presStyleCnt="0"/>
      <dgm:spPr/>
    </dgm:pt>
    <dgm:pt modelId="{2CF64F5F-4B23-4310-9882-5D188F686E91}" type="pres">
      <dgm:prSet presAssocID="{6D612624-1659-419B-8C22-D1E46CB0EF1F}" presName="textRect" presStyleLbl="revTx" presStyleIdx="2" presStyleCnt="3">
        <dgm:presLayoutVars>
          <dgm:chMax val="1"/>
          <dgm:chPref val="1"/>
        </dgm:presLayoutVars>
      </dgm:prSet>
      <dgm:spPr/>
    </dgm:pt>
  </dgm:ptLst>
  <dgm:cxnLst>
    <dgm:cxn modelId="{81A60409-312F-491D-AC59-F68FD1FB1F6E}" type="presOf" srcId="{7428DB90-6498-4635-A4A1-D58BC74847DA}" destId="{88FBE515-D24F-4BE6-AC10-00F9F5455636}" srcOrd="0" destOrd="0" presId="urn:microsoft.com/office/officeart/2018/2/layout/IconLabelList"/>
    <dgm:cxn modelId="{E30C0217-86A5-4817-B584-73466021D669}" srcId="{DD2AD63A-961D-4BE7-A79C-DD5E8B48E1F1}" destId="{8E7A91A8-143F-4679-BD97-F00BAE2C2F92}" srcOrd="0" destOrd="0" parTransId="{7055366E-0C95-4711-8033-18F2FC644C55}" sibTransId="{420102EB-1D13-4001-A4BE-FE722EDC24FB}"/>
    <dgm:cxn modelId="{06DEF42D-420A-4F35-8748-CD38E5994728}" type="presOf" srcId="{6D612624-1659-419B-8C22-D1E46CB0EF1F}" destId="{2CF64F5F-4B23-4310-9882-5D188F686E91}" srcOrd="0" destOrd="0" presId="urn:microsoft.com/office/officeart/2018/2/layout/IconLabelList"/>
    <dgm:cxn modelId="{38236F40-B563-482C-B0A0-1C3F785AF875}" srcId="{DD2AD63A-961D-4BE7-A79C-DD5E8B48E1F1}" destId="{6D612624-1659-419B-8C22-D1E46CB0EF1F}" srcOrd="2" destOrd="0" parTransId="{229ACCEB-5DF7-4AAD-86F2-EFB60BD49F1D}" sibTransId="{77EC2A1C-DFD7-44BD-9AB6-FDDEBEB54E46}"/>
    <dgm:cxn modelId="{A2E19B81-66B9-4843-AF86-732751D7FAC0}" srcId="{DD2AD63A-961D-4BE7-A79C-DD5E8B48E1F1}" destId="{7428DB90-6498-4635-A4A1-D58BC74847DA}" srcOrd="1" destOrd="0" parTransId="{F342A63B-3F91-45C5-A882-30B0C7BFFFB0}" sibTransId="{A05B534A-297A-49CE-8BDA-601B9EF4C572}"/>
    <dgm:cxn modelId="{E0232CD1-3A24-425D-96E6-2EF4C8C77B83}" type="presOf" srcId="{8E7A91A8-143F-4679-BD97-F00BAE2C2F92}" destId="{A5A79737-3A4D-46A3-938B-6EA09921234A}" srcOrd="0" destOrd="0" presId="urn:microsoft.com/office/officeart/2018/2/layout/IconLabelList"/>
    <dgm:cxn modelId="{5B6074F8-589A-47B7-BF8B-5D5EDABEA865}" type="presOf" srcId="{DD2AD63A-961D-4BE7-A79C-DD5E8B48E1F1}" destId="{8C83D3FC-BFDC-48FC-ABE3-425B09C2E064}" srcOrd="0" destOrd="0" presId="urn:microsoft.com/office/officeart/2018/2/layout/IconLabelList"/>
    <dgm:cxn modelId="{EE8111B4-DFAB-43D9-A8B1-149642933287}" type="presParOf" srcId="{8C83D3FC-BFDC-48FC-ABE3-425B09C2E064}" destId="{0925A8CC-CE40-4624-A5B5-2AE922AFEC13}" srcOrd="0" destOrd="0" presId="urn:microsoft.com/office/officeart/2018/2/layout/IconLabelList"/>
    <dgm:cxn modelId="{A7D8FBAF-17A1-49EC-8431-B073C3FA895F}" type="presParOf" srcId="{0925A8CC-CE40-4624-A5B5-2AE922AFEC13}" destId="{DE4E96AD-1928-4C37-AA7D-BF9BC00D703E}" srcOrd="0" destOrd="0" presId="urn:microsoft.com/office/officeart/2018/2/layout/IconLabelList"/>
    <dgm:cxn modelId="{58A17ADA-6238-4C81-90D8-84C0D6296794}" type="presParOf" srcId="{0925A8CC-CE40-4624-A5B5-2AE922AFEC13}" destId="{E7C85E08-1625-4837-A1CD-1A6C75D83333}" srcOrd="1" destOrd="0" presId="urn:microsoft.com/office/officeart/2018/2/layout/IconLabelList"/>
    <dgm:cxn modelId="{1E2C7221-E52A-45F1-A2CC-0B525F40C548}" type="presParOf" srcId="{0925A8CC-CE40-4624-A5B5-2AE922AFEC13}" destId="{A5A79737-3A4D-46A3-938B-6EA09921234A}" srcOrd="2" destOrd="0" presId="urn:microsoft.com/office/officeart/2018/2/layout/IconLabelList"/>
    <dgm:cxn modelId="{7166FAB1-8ED0-4C16-9F3E-B09E044E5668}" type="presParOf" srcId="{8C83D3FC-BFDC-48FC-ABE3-425B09C2E064}" destId="{7D63B50C-5C90-44A2-A617-E9A04230A774}" srcOrd="1" destOrd="0" presId="urn:microsoft.com/office/officeart/2018/2/layout/IconLabelList"/>
    <dgm:cxn modelId="{62D1E904-5136-4A33-AA6D-195AEE9C0F77}" type="presParOf" srcId="{8C83D3FC-BFDC-48FC-ABE3-425B09C2E064}" destId="{509CBCEC-D77E-4496-9DEC-AB7AFBAC5047}" srcOrd="2" destOrd="0" presId="urn:microsoft.com/office/officeart/2018/2/layout/IconLabelList"/>
    <dgm:cxn modelId="{E681BB19-7F18-4F5B-A89B-FA011FBFDBA3}" type="presParOf" srcId="{509CBCEC-D77E-4496-9DEC-AB7AFBAC5047}" destId="{110E8A56-A706-4DC8-890D-568F1A629D35}" srcOrd="0" destOrd="0" presId="urn:microsoft.com/office/officeart/2018/2/layout/IconLabelList"/>
    <dgm:cxn modelId="{BC567432-0DC7-446B-8A59-537E2F7247BD}" type="presParOf" srcId="{509CBCEC-D77E-4496-9DEC-AB7AFBAC5047}" destId="{8C592166-B2E1-4E94-97CD-96FE305EE5A2}" srcOrd="1" destOrd="0" presId="urn:microsoft.com/office/officeart/2018/2/layout/IconLabelList"/>
    <dgm:cxn modelId="{F15B7B36-6B5A-462E-994B-04A5DA5DED5F}" type="presParOf" srcId="{509CBCEC-D77E-4496-9DEC-AB7AFBAC5047}" destId="{88FBE515-D24F-4BE6-AC10-00F9F5455636}" srcOrd="2" destOrd="0" presId="urn:microsoft.com/office/officeart/2018/2/layout/IconLabelList"/>
    <dgm:cxn modelId="{3F561F7A-02AB-404E-8E7B-9349D6304E2D}" type="presParOf" srcId="{8C83D3FC-BFDC-48FC-ABE3-425B09C2E064}" destId="{C3C43FDA-A485-4444-9330-AD0279B2C732}" srcOrd="3" destOrd="0" presId="urn:microsoft.com/office/officeart/2018/2/layout/IconLabelList"/>
    <dgm:cxn modelId="{62F19BC9-403A-433A-8D27-004807A98B01}" type="presParOf" srcId="{8C83D3FC-BFDC-48FC-ABE3-425B09C2E064}" destId="{4794F608-470F-4321-9990-88059760F83E}" srcOrd="4" destOrd="0" presId="urn:microsoft.com/office/officeart/2018/2/layout/IconLabelList"/>
    <dgm:cxn modelId="{07531272-7971-4DE7-AE95-95C18D42DC2B}" type="presParOf" srcId="{4794F608-470F-4321-9990-88059760F83E}" destId="{3936E28A-CB6D-434D-B859-A720B2F082D9}" srcOrd="0" destOrd="0" presId="urn:microsoft.com/office/officeart/2018/2/layout/IconLabelList"/>
    <dgm:cxn modelId="{189F9E34-723B-4241-9771-92B7A9764749}" type="presParOf" srcId="{4794F608-470F-4321-9990-88059760F83E}" destId="{84501B1A-FD6B-4A57-9886-4E37633DFAB9}" srcOrd="1" destOrd="0" presId="urn:microsoft.com/office/officeart/2018/2/layout/IconLabelList"/>
    <dgm:cxn modelId="{40E1EEC0-9E8A-45DD-81EA-CCE9066E12C1}" type="presParOf" srcId="{4794F608-470F-4321-9990-88059760F83E}" destId="{2CF64F5F-4B23-4310-9882-5D188F686E9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E3A55E-B28C-41FD-9BEC-995B2756EF9A}" type="doc">
      <dgm:prSet loTypeId="urn:microsoft.com/office/officeart/2005/8/layout/vProcess5" loCatId="process" qsTypeId="urn:microsoft.com/office/officeart/2005/8/quickstyle/simple2" qsCatId="simple" csTypeId="urn:microsoft.com/office/officeart/2005/8/colors/colorful2" csCatId="colorful"/>
      <dgm:spPr/>
      <dgm:t>
        <a:bodyPr/>
        <a:lstStyle/>
        <a:p>
          <a:endParaRPr lang="en-US"/>
        </a:p>
      </dgm:t>
    </dgm:pt>
    <dgm:pt modelId="{34F73A83-A3F0-4B10-B52B-7B3F5EE7EC5C}">
      <dgm:prSet/>
      <dgm:spPr/>
      <dgm:t>
        <a:bodyPr/>
        <a:lstStyle/>
        <a:p>
          <a:r>
            <a:rPr lang="en-GB"/>
            <a:t>Overall, we worked very well as a team. Communication within group members was extremely good and is one of the main reasons for the successful completion of the project.</a:t>
          </a:r>
          <a:endParaRPr lang="en-US"/>
        </a:p>
      </dgm:t>
    </dgm:pt>
    <dgm:pt modelId="{A87B92EF-F531-447A-AD79-C2D2FC8646B5}" type="parTrans" cxnId="{A7A31133-C398-4180-9DEB-C8724647E7CC}">
      <dgm:prSet/>
      <dgm:spPr/>
      <dgm:t>
        <a:bodyPr/>
        <a:lstStyle/>
        <a:p>
          <a:endParaRPr lang="en-US"/>
        </a:p>
      </dgm:t>
    </dgm:pt>
    <dgm:pt modelId="{5FEB4E9F-0EB3-4470-BAD2-7E081DF0FA60}" type="sibTrans" cxnId="{A7A31133-C398-4180-9DEB-C8724647E7CC}">
      <dgm:prSet/>
      <dgm:spPr/>
      <dgm:t>
        <a:bodyPr/>
        <a:lstStyle/>
        <a:p>
          <a:endParaRPr lang="en-US"/>
        </a:p>
      </dgm:t>
    </dgm:pt>
    <dgm:pt modelId="{50D7B1E0-DFC9-4B8A-8A30-493DF639CDF8}">
      <dgm:prSet/>
      <dgm:spPr/>
      <dgm:t>
        <a:bodyPr/>
        <a:lstStyle/>
        <a:p>
          <a:r>
            <a:rPr lang="en-GB"/>
            <a:t>One skill that all our team members greatly developed was taking the time to efficiently plan before jumping on a PC and writing code. </a:t>
          </a:r>
          <a:endParaRPr lang="en-US"/>
        </a:p>
      </dgm:t>
    </dgm:pt>
    <dgm:pt modelId="{B6FF511C-1854-4D52-85AC-65DD0BFCFB28}" type="parTrans" cxnId="{3FEF0754-2EDA-4446-9E1D-81806F527E83}">
      <dgm:prSet/>
      <dgm:spPr/>
      <dgm:t>
        <a:bodyPr/>
        <a:lstStyle/>
        <a:p>
          <a:endParaRPr lang="en-US"/>
        </a:p>
      </dgm:t>
    </dgm:pt>
    <dgm:pt modelId="{30B2A8A2-929C-4D88-A966-BAC15398038F}" type="sibTrans" cxnId="{3FEF0754-2EDA-4446-9E1D-81806F527E83}">
      <dgm:prSet/>
      <dgm:spPr/>
      <dgm:t>
        <a:bodyPr/>
        <a:lstStyle/>
        <a:p>
          <a:endParaRPr lang="en-US"/>
        </a:p>
      </dgm:t>
    </dgm:pt>
    <dgm:pt modelId="{8D4A2F22-A5C4-415D-B366-DE98B119AFBF}">
      <dgm:prSet/>
      <dgm:spPr/>
      <dgm:t>
        <a:bodyPr/>
        <a:lstStyle/>
        <a:p>
          <a:r>
            <a:rPr lang="en-GB"/>
            <a:t>We also become good at time-management. There were a lot of little deadlines during this project and we made sure we did not lag behind any of them.</a:t>
          </a:r>
          <a:endParaRPr lang="en-US"/>
        </a:p>
      </dgm:t>
    </dgm:pt>
    <dgm:pt modelId="{734F897C-6BA6-42DF-B4EE-DEE6B14C5C82}" type="parTrans" cxnId="{D1047EAD-D483-44C5-897F-451D1B9042E5}">
      <dgm:prSet/>
      <dgm:spPr/>
      <dgm:t>
        <a:bodyPr/>
        <a:lstStyle/>
        <a:p>
          <a:endParaRPr lang="en-US"/>
        </a:p>
      </dgm:t>
    </dgm:pt>
    <dgm:pt modelId="{D7EFE516-26A3-43B6-B274-64BDF177E983}" type="sibTrans" cxnId="{D1047EAD-D483-44C5-897F-451D1B9042E5}">
      <dgm:prSet/>
      <dgm:spPr/>
      <dgm:t>
        <a:bodyPr/>
        <a:lstStyle/>
        <a:p>
          <a:endParaRPr lang="en-US"/>
        </a:p>
      </dgm:t>
    </dgm:pt>
    <dgm:pt modelId="{19A722CA-7B36-45D5-A15C-23B11365838D}">
      <dgm:prSet/>
      <dgm:spPr/>
      <dgm:t>
        <a:bodyPr/>
        <a:lstStyle/>
        <a:p>
          <a:r>
            <a:rPr lang="en-US" dirty="0"/>
            <a:t>We believe that we now can all program in C quite proficiently.</a:t>
          </a:r>
        </a:p>
      </dgm:t>
    </dgm:pt>
    <dgm:pt modelId="{51561F32-E924-4317-AD81-B7885069766C}" type="parTrans" cxnId="{C44BC740-BE91-4D30-ACEB-6E2B4FF66190}">
      <dgm:prSet/>
      <dgm:spPr/>
      <dgm:t>
        <a:bodyPr/>
        <a:lstStyle/>
        <a:p>
          <a:endParaRPr lang="en-US"/>
        </a:p>
      </dgm:t>
    </dgm:pt>
    <dgm:pt modelId="{8B153DA1-5C4E-437A-80F3-1C2591A4FFC4}" type="sibTrans" cxnId="{C44BC740-BE91-4D30-ACEB-6E2B4FF66190}">
      <dgm:prSet/>
      <dgm:spPr/>
      <dgm:t>
        <a:bodyPr/>
        <a:lstStyle/>
        <a:p>
          <a:endParaRPr lang="en-US"/>
        </a:p>
      </dgm:t>
    </dgm:pt>
    <dgm:pt modelId="{65AA15EC-48E1-3B4C-96AD-33F8EA1F06D0}" type="pres">
      <dgm:prSet presAssocID="{0FE3A55E-B28C-41FD-9BEC-995B2756EF9A}" presName="outerComposite" presStyleCnt="0">
        <dgm:presLayoutVars>
          <dgm:chMax val="5"/>
          <dgm:dir/>
          <dgm:resizeHandles val="exact"/>
        </dgm:presLayoutVars>
      </dgm:prSet>
      <dgm:spPr/>
    </dgm:pt>
    <dgm:pt modelId="{88C720E1-372E-964A-8EFB-642B379095E7}" type="pres">
      <dgm:prSet presAssocID="{0FE3A55E-B28C-41FD-9BEC-995B2756EF9A}" presName="dummyMaxCanvas" presStyleCnt="0">
        <dgm:presLayoutVars/>
      </dgm:prSet>
      <dgm:spPr/>
    </dgm:pt>
    <dgm:pt modelId="{A3E9B22D-429C-8A48-A9FB-AF10BE5A13FB}" type="pres">
      <dgm:prSet presAssocID="{0FE3A55E-B28C-41FD-9BEC-995B2756EF9A}" presName="FourNodes_1" presStyleLbl="node1" presStyleIdx="0" presStyleCnt="4">
        <dgm:presLayoutVars>
          <dgm:bulletEnabled val="1"/>
        </dgm:presLayoutVars>
      </dgm:prSet>
      <dgm:spPr/>
    </dgm:pt>
    <dgm:pt modelId="{4463A162-924F-9449-A4D8-A217A3CF2265}" type="pres">
      <dgm:prSet presAssocID="{0FE3A55E-B28C-41FD-9BEC-995B2756EF9A}" presName="FourNodes_2" presStyleLbl="node1" presStyleIdx="1" presStyleCnt="4">
        <dgm:presLayoutVars>
          <dgm:bulletEnabled val="1"/>
        </dgm:presLayoutVars>
      </dgm:prSet>
      <dgm:spPr/>
    </dgm:pt>
    <dgm:pt modelId="{D7E77882-38CC-B847-A000-6BEB1D3FE4F7}" type="pres">
      <dgm:prSet presAssocID="{0FE3A55E-B28C-41FD-9BEC-995B2756EF9A}" presName="FourNodes_3" presStyleLbl="node1" presStyleIdx="2" presStyleCnt="4">
        <dgm:presLayoutVars>
          <dgm:bulletEnabled val="1"/>
        </dgm:presLayoutVars>
      </dgm:prSet>
      <dgm:spPr/>
    </dgm:pt>
    <dgm:pt modelId="{1B2FB092-A0E3-5943-9845-2FAB5A54631F}" type="pres">
      <dgm:prSet presAssocID="{0FE3A55E-B28C-41FD-9BEC-995B2756EF9A}" presName="FourNodes_4" presStyleLbl="node1" presStyleIdx="3" presStyleCnt="4">
        <dgm:presLayoutVars>
          <dgm:bulletEnabled val="1"/>
        </dgm:presLayoutVars>
      </dgm:prSet>
      <dgm:spPr/>
    </dgm:pt>
    <dgm:pt modelId="{07897536-DA66-184F-AF64-982FA6ECF584}" type="pres">
      <dgm:prSet presAssocID="{0FE3A55E-B28C-41FD-9BEC-995B2756EF9A}" presName="FourConn_1-2" presStyleLbl="fgAccFollowNode1" presStyleIdx="0" presStyleCnt="3">
        <dgm:presLayoutVars>
          <dgm:bulletEnabled val="1"/>
        </dgm:presLayoutVars>
      </dgm:prSet>
      <dgm:spPr/>
    </dgm:pt>
    <dgm:pt modelId="{7690C0E3-5B4B-604B-ADFF-26CAA03E859E}" type="pres">
      <dgm:prSet presAssocID="{0FE3A55E-B28C-41FD-9BEC-995B2756EF9A}" presName="FourConn_2-3" presStyleLbl="fgAccFollowNode1" presStyleIdx="1" presStyleCnt="3">
        <dgm:presLayoutVars>
          <dgm:bulletEnabled val="1"/>
        </dgm:presLayoutVars>
      </dgm:prSet>
      <dgm:spPr/>
    </dgm:pt>
    <dgm:pt modelId="{A0BA65BF-C604-8147-AC78-2C5ED8A6AD59}" type="pres">
      <dgm:prSet presAssocID="{0FE3A55E-B28C-41FD-9BEC-995B2756EF9A}" presName="FourConn_3-4" presStyleLbl="fgAccFollowNode1" presStyleIdx="2" presStyleCnt="3">
        <dgm:presLayoutVars>
          <dgm:bulletEnabled val="1"/>
        </dgm:presLayoutVars>
      </dgm:prSet>
      <dgm:spPr/>
    </dgm:pt>
    <dgm:pt modelId="{D3D514D2-3119-3944-A6E3-D75BC8FEB3DB}" type="pres">
      <dgm:prSet presAssocID="{0FE3A55E-B28C-41FD-9BEC-995B2756EF9A}" presName="FourNodes_1_text" presStyleLbl="node1" presStyleIdx="3" presStyleCnt="4">
        <dgm:presLayoutVars>
          <dgm:bulletEnabled val="1"/>
        </dgm:presLayoutVars>
      </dgm:prSet>
      <dgm:spPr/>
    </dgm:pt>
    <dgm:pt modelId="{D6485F69-9935-5C48-A05E-F46C745FE2F3}" type="pres">
      <dgm:prSet presAssocID="{0FE3A55E-B28C-41FD-9BEC-995B2756EF9A}" presName="FourNodes_2_text" presStyleLbl="node1" presStyleIdx="3" presStyleCnt="4">
        <dgm:presLayoutVars>
          <dgm:bulletEnabled val="1"/>
        </dgm:presLayoutVars>
      </dgm:prSet>
      <dgm:spPr/>
    </dgm:pt>
    <dgm:pt modelId="{191F734C-5360-114C-BD73-23799E706334}" type="pres">
      <dgm:prSet presAssocID="{0FE3A55E-B28C-41FD-9BEC-995B2756EF9A}" presName="FourNodes_3_text" presStyleLbl="node1" presStyleIdx="3" presStyleCnt="4">
        <dgm:presLayoutVars>
          <dgm:bulletEnabled val="1"/>
        </dgm:presLayoutVars>
      </dgm:prSet>
      <dgm:spPr/>
    </dgm:pt>
    <dgm:pt modelId="{314EB77F-1A82-F84D-AEEB-B8D2E18DA74A}" type="pres">
      <dgm:prSet presAssocID="{0FE3A55E-B28C-41FD-9BEC-995B2756EF9A}" presName="FourNodes_4_text" presStyleLbl="node1" presStyleIdx="3" presStyleCnt="4">
        <dgm:presLayoutVars>
          <dgm:bulletEnabled val="1"/>
        </dgm:presLayoutVars>
      </dgm:prSet>
      <dgm:spPr/>
    </dgm:pt>
  </dgm:ptLst>
  <dgm:cxnLst>
    <dgm:cxn modelId="{5F93F708-9024-974D-898E-001D39808F23}" type="presOf" srcId="{D7EFE516-26A3-43B6-B274-64BDF177E983}" destId="{A0BA65BF-C604-8147-AC78-2C5ED8A6AD59}" srcOrd="0" destOrd="0" presId="urn:microsoft.com/office/officeart/2005/8/layout/vProcess5"/>
    <dgm:cxn modelId="{BE541810-4024-6F47-9E15-553660EAB3BA}" type="presOf" srcId="{19A722CA-7B36-45D5-A15C-23B11365838D}" destId="{314EB77F-1A82-F84D-AEEB-B8D2E18DA74A}" srcOrd="1" destOrd="0" presId="urn:microsoft.com/office/officeart/2005/8/layout/vProcess5"/>
    <dgm:cxn modelId="{A7A31133-C398-4180-9DEB-C8724647E7CC}" srcId="{0FE3A55E-B28C-41FD-9BEC-995B2756EF9A}" destId="{34F73A83-A3F0-4B10-B52B-7B3F5EE7EC5C}" srcOrd="0" destOrd="0" parTransId="{A87B92EF-F531-447A-AD79-C2D2FC8646B5}" sibTransId="{5FEB4E9F-0EB3-4470-BAD2-7E081DF0FA60}"/>
    <dgm:cxn modelId="{C44BC740-BE91-4D30-ACEB-6E2B4FF66190}" srcId="{0FE3A55E-B28C-41FD-9BEC-995B2756EF9A}" destId="{19A722CA-7B36-45D5-A15C-23B11365838D}" srcOrd="3" destOrd="0" parTransId="{51561F32-E924-4317-AD81-B7885069766C}" sibTransId="{8B153DA1-5C4E-437A-80F3-1C2591A4FFC4}"/>
    <dgm:cxn modelId="{73381D47-59C1-BB4B-B6E3-B42AD20AA6CB}" type="presOf" srcId="{50D7B1E0-DFC9-4B8A-8A30-493DF639CDF8}" destId="{4463A162-924F-9449-A4D8-A217A3CF2265}" srcOrd="0" destOrd="0" presId="urn:microsoft.com/office/officeart/2005/8/layout/vProcess5"/>
    <dgm:cxn modelId="{3FEF0754-2EDA-4446-9E1D-81806F527E83}" srcId="{0FE3A55E-B28C-41FD-9BEC-995B2756EF9A}" destId="{50D7B1E0-DFC9-4B8A-8A30-493DF639CDF8}" srcOrd="1" destOrd="0" parTransId="{B6FF511C-1854-4D52-85AC-65DD0BFCFB28}" sibTransId="{30B2A8A2-929C-4D88-A966-BAC15398038F}"/>
    <dgm:cxn modelId="{38A6CF67-0C1B-434C-9612-24781E83B89C}" type="presOf" srcId="{19A722CA-7B36-45D5-A15C-23B11365838D}" destId="{1B2FB092-A0E3-5943-9845-2FAB5A54631F}" srcOrd="0" destOrd="0" presId="urn:microsoft.com/office/officeart/2005/8/layout/vProcess5"/>
    <dgm:cxn modelId="{1C050569-FD21-9447-AA51-E1C0511B24EB}" type="presOf" srcId="{5FEB4E9F-0EB3-4470-BAD2-7E081DF0FA60}" destId="{07897536-DA66-184F-AF64-982FA6ECF584}" srcOrd="0" destOrd="0" presId="urn:microsoft.com/office/officeart/2005/8/layout/vProcess5"/>
    <dgm:cxn modelId="{DFE28075-8BD1-BE4D-8B30-A12C31029CCD}" type="presOf" srcId="{50D7B1E0-DFC9-4B8A-8A30-493DF639CDF8}" destId="{D6485F69-9935-5C48-A05E-F46C745FE2F3}" srcOrd="1" destOrd="0" presId="urn:microsoft.com/office/officeart/2005/8/layout/vProcess5"/>
    <dgm:cxn modelId="{D1047EAD-D483-44C5-897F-451D1B9042E5}" srcId="{0FE3A55E-B28C-41FD-9BEC-995B2756EF9A}" destId="{8D4A2F22-A5C4-415D-B366-DE98B119AFBF}" srcOrd="2" destOrd="0" parTransId="{734F897C-6BA6-42DF-B4EE-DEE6B14C5C82}" sibTransId="{D7EFE516-26A3-43B6-B274-64BDF177E983}"/>
    <dgm:cxn modelId="{DD25EFAF-ECEA-3947-9502-9A42D7805EED}" type="presOf" srcId="{8D4A2F22-A5C4-415D-B366-DE98B119AFBF}" destId="{191F734C-5360-114C-BD73-23799E706334}" srcOrd="1" destOrd="0" presId="urn:microsoft.com/office/officeart/2005/8/layout/vProcess5"/>
    <dgm:cxn modelId="{2D56A1B2-A941-1D45-A22E-4B714E7D20FD}" type="presOf" srcId="{34F73A83-A3F0-4B10-B52B-7B3F5EE7EC5C}" destId="{D3D514D2-3119-3944-A6E3-D75BC8FEB3DB}" srcOrd="1" destOrd="0" presId="urn:microsoft.com/office/officeart/2005/8/layout/vProcess5"/>
    <dgm:cxn modelId="{B1E347C9-141A-0844-A23E-544F9EB884D6}" type="presOf" srcId="{34F73A83-A3F0-4B10-B52B-7B3F5EE7EC5C}" destId="{A3E9B22D-429C-8A48-A9FB-AF10BE5A13FB}" srcOrd="0" destOrd="0" presId="urn:microsoft.com/office/officeart/2005/8/layout/vProcess5"/>
    <dgm:cxn modelId="{CF2283D4-4880-9241-95FD-9566DE75AC2B}" type="presOf" srcId="{0FE3A55E-B28C-41FD-9BEC-995B2756EF9A}" destId="{65AA15EC-48E1-3B4C-96AD-33F8EA1F06D0}" srcOrd="0" destOrd="0" presId="urn:microsoft.com/office/officeart/2005/8/layout/vProcess5"/>
    <dgm:cxn modelId="{CCEFE0F6-8482-C542-A2EC-EA75D1911EC7}" type="presOf" srcId="{30B2A8A2-929C-4D88-A966-BAC15398038F}" destId="{7690C0E3-5B4B-604B-ADFF-26CAA03E859E}" srcOrd="0" destOrd="0" presId="urn:microsoft.com/office/officeart/2005/8/layout/vProcess5"/>
    <dgm:cxn modelId="{12D55BFB-5CCA-C744-8DD9-9030D968F6FB}" type="presOf" srcId="{8D4A2F22-A5C4-415D-B366-DE98B119AFBF}" destId="{D7E77882-38CC-B847-A000-6BEB1D3FE4F7}" srcOrd="0" destOrd="0" presId="urn:microsoft.com/office/officeart/2005/8/layout/vProcess5"/>
    <dgm:cxn modelId="{5B2464A8-D197-5D4E-ADBD-72CB17F20AB3}" type="presParOf" srcId="{65AA15EC-48E1-3B4C-96AD-33F8EA1F06D0}" destId="{88C720E1-372E-964A-8EFB-642B379095E7}" srcOrd="0" destOrd="0" presId="urn:microsoft.com/office/officeart/2005/8/layout/vProcess5"/>
    <dgm:cxn modelId="{91B6E12E-8B84-C042-A878-6D88F410C5BE}" type="presParOf" srcId="{65AA15EC-48E1-3B4C-96AD-33F8EA1F06D0}" destId="{A3E9B22D-429C-8A48-A9FB-AF10BE5A13FB}" srcOrd="1" destOrd="0" presId="urn:microsoft.com/office/officeart/2005/8/layout/vProcess5"/>
    <dgm:cxn modelId="{8FB98BC5-EA1C-F44D-959D-0968133F8CBD}" type="presParOf" srcId="{65AA15EC-48E1-3B4C-96AD-33F8EA1F06D0}" destId="{4463A162-924F-9449-A4D8-A217A3CF2265}" srcOrd="2" destOrd="0" presId="urn:microsoft.com/office/officeart/2005/8/layout/vProcess5"/>
    <dgm:cxn modelId="{2B07723E-C74E-C246-8833-0E53AC310BDC}" type="presParOf" srcId="{65AA15EC-48E1-3B4C-96AD-33F8EA1F06D0}" destId="{D7E77882-38CC-B847-A000-6BEB1D3FE4F7}" srcOrd="3" destOrd="0" presId="urn:microsoft.com/office/officeart/2005/8/layout/vProcess5"/>
    <dgm:cxn modelId="{93176EFF-DA5C-B541-BA6D-7118021DB1E8}" type="presParOf" srcId="{65AA15EC-48E1-3B4C-96AD-33F8EA1F06D0}" destId="{1B2FB092-A0E3-5943-9845-2FAB5A54631F}" srcOrd="4" destOrd="0" presId="urn:microsoft.com/office/officeart/2005/8/layout/vProcess5"/>
    <dgm:cxn modelId="{8F434968-0AD8-4341-91D1-CB9635F40927}" type="presParOf" srcId="{65AA15EC-48E1-3B4C-96AD-33F8EA1F06D0}" destId="{07897536-DA66-184F-AF64-982FA6ECF584}" srcOrd="5" destOrd="0" presId="urn:microsoft.com/office/officeart/2005/8/layout/vProcess5"/>
    <dgm:cxn modelId="{D9C1C3E8-0BFD-A84A-ACA7-53970ABB809D}" type="presParOf" srcId="{65AA15EC-48E1-3B4C-96AD-33F8EA1F06D0}" destId="{7690C0E3-5B4B-604B-ADFF-26CAA03E859E}" srcOrd="6" destOrd="0" presId="urn:microsoft.com/office/officeart/2005/8/layout/vProcess5"/>
    <dgm:cxn modelId="{7B33BADB-7A3F-4C43-BCAF-2C4C469E7E94}" type="presParOf" srcId="{65AA15EC-48E1-3B4C-96AD-33F8EA1F06D0}" destId="{A0BA65BF-C604-8147-AC78-2C5ED8A6AD59}" srcOrd="7" destOrd="0" presId="urn:microsoft.com/office/officeart/2005/8/layout/vProcess5"/>
    <dgm:cxn modelId="{21BC88E6-6BF5-424C-A7D4-8074C668A789}" type="presParOf" srcId="{65AA15EC-48E1-3B4C-96AD-33F8EA1F06D0}" destId="{D3D514D2-3119-3944-A6E3-D75BC8FEB3DB}" srcOrd="8" destOrd="0" presId="urn:microsoft.com/office/officeart/2005/8/layout/vProcess5"/>
    <dgm:cxn modelId="{B3EF2C7D-5655-4E47-A392-A716F891B1F4}" type="presParOf" srcId="{65AA15EC-48E1-3B4C-96AD-33F8EA1F06D0}" destId="{D6485F69-9935-5C48-A05E-F46C745FE2F3}" srcOrd="9" destOrd="0" presId="urn:microsoft.com/office/officeart/2005/8/layout/vProcess5"/>
    <dgm:cxn modelId="{DB44067E-2404-BD42-862B-C08FD71EEFA1}" type="presParOf" srcId="{65AA15EC-48E1-3B4C-96AD-33F8EA1F06D0}" destId="{191F734C-5360-114C-BD73-23799E706334}" srcOrd="10" destOrd="0" presId="urn:microsoft.com/office/officeart/2005/8/layout/vProcess5"/>
    <dgm:cxn modelId="{00D1D5E1-9105-F94F-A9BD-FCC06A4FF19A}" type="presParOf" srcId="{65AA15EC-48E1-3B4C-96AD-33F8EA1F06D0}" destId="{314EB77F-1A82-F84D-AEEB-B8D2E18DA74A}"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0E9AF7-3A7B-4106-B0DB-AEEA9444D38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C0E15BC-339F-41A0-8388-7B226FADF3F3}">
      <dgm:prSet/>
      <dgm:spPr/>
      <dgm:t>
        <a:bodyPr/>
        <a:lstStyle/>
        <a:p>
          <a:pPr>
            <a:lnSpc>
              <a:spcPct val="100000"/>
            </a:lnSpc>
          </a:pPr>
          <a:r>
            <a:rPr lang="en-GB"/>
            <a:t>We underestimated the importance of Git when programming with peers. Initially, we ran into quite a few problems with pushing and pulling, with the different branches. </a:t>
          </a:r>
          <a:endParaRPr lang="en-US"/>
        </a:p>
      </dgm:t>
    </dgm:pt>
    <dgm:pt modelId="{B52C6401-F84A-4698-BE6F-419002DD7DF4}" type="parTrans" cxnId="{1B768089-3887-45B5-B756-C7835FCED3FE}">
      <dgm:prSet/>
      <dgm:spPr/>
      <dgm:t>
        <a:bodyPr/>
        <a:lstStyle/>
        <a:p>
          <a:endParaRPr lang="en-US"/>
        </a:p>
      </dgm:t>
    </dgm:pt>
    <dgm:pt modelId="{28DCF4B2-4EE0-4ED8-998D-ACE7FA490DB9}" type="sibTrans" cxnId="{1B768089-3887-45B5-B756-C7835FCED3FE}">
      <dgm:prSet/>
      <dgm:spPr/>
      <dgm:t>
        <a:bodyPr/>
        <a:lstStyle/>
        <a:p>
          <a:endParaRPr lang="en-US"/>
        </a:p>
      </dgm:t>
    </dgm:pt>
    <dgm:pt modelId="{A02CDAD3-1639-47DB-A334-9633DC7EB555}">
      <dgm:prSet/>
      <dgm:spPr/>
      <dgm:t>
        <a:bodyPr/>
        <a:lstStyle/>
        <a:p>
          <a:pPr>
            <a:lnSpc>
              <a:spcPct val="100000"/>
            </a:lnSpc>
          </a:pPr>
          <a:r>
            <a:rPr lang="en-GB" dirty="0"/>
            <a:t>At the end of project, we had to refactor a lot of code. This is because of our approach to fix everything at the end. In future projects, we have to enforce good code style from right at the beginning and as a group, follow a consistent code style.</a:t>
          </a:r>
          <a:endParaRPr lang="en-US" dirty="0"/>
        </a:p>
      </dgm:t>
    </dgm:pt>
    <dgm:pt modelId="{263B7A77-69D8-4666-A362-315B4763D266}" type="parTrans" cxnId="{54AA544E-6577-48FF-AFD4-8E433E8ECF3E}">
      <dgm:prSet/>
      <dgm:spPr/>
      <dgm:t>
        <a:bodyPr/>
        <a:lstStyle/>
        <a:p>
          <a:endParaRPr lang="en-US"/>
        </a:p>
      </dgm:t>
    </dgm:pt>
    <dgm:pt modelId="{55040636-215B-4342-9D3C-B94B004FF7D5}" type="sibTrans" cxnId="{54AA544E-6577-48FF-AFD4-8E433E8ECF3E}">
      <dgm:prSet/>
      <dgm:spPr/>
      <dgm:t>
        <a:bodyPr/>
        <a:lstStyle/>
        <a:p>
          <a:endParaRPr lang="en-US"/>
        </a:p>
      </dgm:t>
    </dgm:pt>
    <dgm:pt modelId="{523FDCEF-73C6-41B4-B2DC-F1935E6C2CA2}" type="pres">
      <dgm:prSet presAssocID="{7E0E9AF7-3A7B-4106-B0DB-AEEA9444D38F}" presName="root" presStyleCnt="0">
        <dgm:presLayoutVars>
          <dgm:dir/>
          <dgm:resizeHandles val="exact"/>
        </dgm:presLayoutVars>
      </dgm:prSet>
      <dgm:spPr/>
    </dgm:pt>
    <dgm:pt modelId="{7904F5F7-8E77-4284-8144-037E47543387}" type="pres">
      <dgm:prSet presAssocID="{6C0E15BC-339F-41A0-8388-7B226FADF3F3}" presName="compNode" presStyleCnt="0"/>
      <dgm:spPr/>
    </dgm:pt>
    <dgm:pt modelId="{AEC64307-2845-4BD6-A2EC-B20E3304E4A1}" type="pres">
      <dgm:prSet presAssocID="{6C0E15BC-339F-41A0-8388-7B226FADF3F3}" presName="bgRect" presStyleLbl="bgShp" presStyleIdx="0" presStyleCnt="2"/>
      <dgm:spPr/>
    </dgm:pt>
    <dgm:pt modelId="{93CE85F2-A732-4EC9-85AF-B534BEA25C93}" type="pres">
      <dgm:prSet presAssocID="{6C0E15BC-339F-41A0-8388-7B226FADF3F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ximize"/>
        </a:ext>
      </dgm:extLst>
    </dgm:pt>
    <dgm:pt modelId="{A7ED2C19-ED00-41B7-9C07-B3A678B44F9F}" type="pres">
      <dgm:prSet presAssocID="{6C0E15BC-339F-41A0-8388-7B226FADF3F3}" presName="spaceRect" presStyleCnt="0"/>
      <dgm:spPr/>
    </dgm:pt>
    <dgm:pt modelId="{BA09537F-4662-404C-B3D2-F8C207EF4ECF}" type="pres">
      <dgm:prSet presAssocID="{6C0E15BC-339F-41A0-8388-7B226FADF3F3}" presName="parTx" presStyleLbl="revTx" presStyleIdx="0" presStyleCnt="2">
        <dgm:presLayoutVars>
          <dgm:chMax val="0"/>
          <dgm:chPref val="0"/>
        </dgm:presLayoutVars>
      </dgm:prSet>
      <dgm:spPr/>
    </dgm:pt>
    <dgm:pt modelId="{6AE7AF61-DB73-43CD-AF96-E94C14C02172}" type="pres">
      <dgm:prSet presAssocID="{28DCF4B2-4EE0-4ED8-998D-ACE7FA490DB9}" presName="sibTrans" presStyleCnt="0"/>
      <dgm:spPr/>
    </dgm:pt>
    <dgm:pt modelId="{61F7B91A-0BC2-43CA-AF6A-E44944A07783}" type="pres">
      <dgm:prSet presAssocID="{A02CDAD3-1639-47DB-A334-9633DC7EB555}" presName="compNode" presStyleCnt="0"/>
      <dgm:spPr/>
    </dgm:pt>
    <dgm:pt modelId="{BDA2ECE0-A8A7-48C4-84C8-7B53F4645BB9}" type="pres">
      <dgm:prSet presAssocID="{A02CDAD3-1639-47DB-A334-9633DC7EB555}" presName="bgRect" presStyleLbl="bgShp" presStyleIdx="1" presStyleCnt="2"/>
      <dgm:spPr/>
    </dgm:pt>
    <dgm:pt modelId="{0C5BBEE0-178A-4381-BE97-12CF7DC7F0E9}" type="pres">
      <dgm:prSet presAssocID="{A02CDAD3-1639-47DB-A334-9633DC7EB5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8659F21C-E503-4A36-98F9-5FB995D3AB80}" type="pres">
      <dgm:prSet presAssocID="{A02CDAD3-1639-47DB-A334-9633DC7EB555}" presName="spaceRect" presStyleCnt="0"/>
      <dgm:spPr/>
    </dgm:pt>
    <dgm:pt modelId="{9D7DD6DF-FAB1-42FF-9F30-B2B36F11EA4B}" type="pres">
      <dgm:prSet presAssocID="{A02CDAD3-1639-47DB-A334-9633DC7EB555}" presName="parTx" presStyleLbl="revTx" presStyleIdx="1" presStyleCnt="2">
        <dgm:presLayoutVars>
          <dgm:chMax val="0"/>
          <dgm:chPref val="0"/>
        </dgm:presLayoutVars>
      </dgm:prSet>
      <dgm:spPr/>
    </dgm:pt>
  </dgm:ptLst>
  <dgm:cxnLst>
    <dgm:cxn modelId="{B2FC0D23-1E2A-4679-BBDD-C7B1A24AB081}" type="presOf" srcId="{6C0E15BC-339F-41A0-8388-7B226FADF3F3}" destId="{BA09537F-4662-404C-B3D2-F8C207EF4ECF}" srcOrd="0" destOrd="0" presId="urn:microsoft.com/office/officeart/2018/2/layout/IconVerticalSolidList"/>
    <dgm:cxn modelId="{54AA544E-6577-48FF-AFD4-8E433E8ECF3E}" srcId="{7E0E9AF7-3A7B-4106-B0DB-AEEA9444D38F}" destId="{A02CDAD3-1639-47DB-A334-9633DC7EB555}" srcOrd="1" destOrd="0" parTransId="{263B7A77-69D8-4666-A362-315B4763D266}" sibTransId="{55040636-215B-4342-9D3C-B94B004FF7D5}"/>
    <dgm:cxn modelId="{1B768089-3887-45B5-B756-C7835FCED3FE}" srcId="{7E0E9AF7-3A7B-4106-B0DB-AEEA9444D38F}" destId="{6C0E15BC-339F-41A0-8388-7B226FADF3F3}" srcOrd="0" destOrd="0" parTransId="{B52C6401-F84A-4698-BE6F-419002DD7DF4}" sibTransId="{28DCF4B2-4EE0-4ED8-998D-ACE7FA490DB9}"/>
    <dgm:cxn modelId="{B62216AB-F2CB-45CB-A8B0-D91B9606CCED}" type="presOf" srcId="{A02CDAD3-1639-47DB-A334-9633DC7EB555}" destId="{9D7DD6DF-FAB1-42FF-9F30-B2B36F11EA4B}" srcOrd="0" destOrd="0" presId="urn:microsoft.com/office/officeart/2018/2/layout/IconVerticalSolidList"/>
    <dgm:cxn modelId="{9AFDE5F8-CFAD-401F-92B7-BA265D86F28B}" type="presOf" srcId="{7E0E9AF7-3A7B-4106-B0DB-AEEA9444D38F}" destId="{523FDCEF-73C6-41B4-B2DC-F1935E6C2CA2}" srcOrd="0" destOrd="0" presId="urn:microsoft.com/office/officeart/2018/2/layout/IconVerticalSolidList"/>
    <dgm:cxn modelId="{83B016E2-5355-4219-88EA-0D975E1DBFC6}" type="presParOf" srcId="{523FDCEF-73C6-41B4-B2DC-F1935E6C2CA2}" destId="{7904F5F7-8E77-4284-8144-037E47543387}" srcOrd="0" destOrd="0" presId="urn:microsoft.com/office/officeart/2018/2/layout/IconVerticalSolidList"/>
    <dgm:cxn modelId="{DC22DFA8-77C6-4F0C-BB6B-17DD48AF6555}" type="presParOf" srcId="{7904F5F7-8E77-4284-8144-037E47543387}" destId="{AEC64307-2845-4BD6-A2EC-B20E3304E4A1}" srcOrd="0" destOrd="0" presId="urn:microsoft.com/office/officeart/2018/2/layout/IconVerticalSolidList"/>
    <dgm:cxn modelId="{62B3EA51-F64C-4A6E-800B-6D2DC35FF157}" type="presParOf" srcId="{7904F5F7-8E77-4284-8144-037E47543387}" destId="{93CE85F2-A732-4EC9-85AF-B534BEA25C93}" srcOrd="1" destOrd="0" presId="urn:microsoft.com/office/officeart/2018/2/layout/IconVerticalSolidList"/>
    <dgm:cxn modelId="{447A2EDA-F50B-480C-9225-EAB6974C3027}" type="presParOf" srcId="{7904F5F7-8E77-4284-8144-037E47543387}" destId="{A7ED2C19-ED00-41B7-9C07-B3A678B44F9F}" srcOrd="2" destOrd="0" presId="urn:microsoft.com/office/officeart/2018/2/layout/IconVerticalSolidList"/>
    <dgm:cxn modelId="{557F0D1B-2260-420F-83BA-4C7EBB6E1A0E}" type="presParOf" srcId="{7904F5F7-8E77-4284-8144-037E47543387}" destId="{BA09537F-4662-404C-B3D2-F8C207EF4ECF}" srcOrd="3" destOrd="0" presId="urn:microsoft.com/office/officeart/2018/2/layout/IconVerticalSolidList"/>
    <dgm:cxn modelId="{0F153230-81F4-496D-AD0E-3E5FA19E08B9}" type="presParOf" srcId="{523FDCEF-73C6-41B4-B2DC-F1935E6C2CA2}" destId="{6AE7AF61-DB73-43CD-AF96-E94C14C02172}" srcOrd="1" destOrd="0" presId="urn:microsoft.com/office/officeart/2018/2/layout/IconVerticalSolidList"/>
    <dgm:cxn modelId="{E6884264-E0BA-4406-B082-91FA70E857E0}" type="presParOf" srcId="{523FDCEF-73C6-41B4-B2DC-F1935E6C2CA2}" destId="{61F7B91A-0BC2-43CA-AF6A-E44944A07783}" srcOrd="2" destOrd="0" presId="urn:microsoft.com/office/officeart/2018/2/layout/IconVerticalSolidList"/>
    <dgm:cxn modelId="{EFE7435E-690D-4208-8546-BB4F871476A5}" type="presParOf" srcId="{61F7B91A-0BC2-43CA-AF6A-E44944A07783}" destId="{BDA2ECE0-A8A7-48C4-84C8-7B53F4645BB9}" srcOrd="0" destOrd="0" presId="urn:microsoft.com/office/officeart/2018/2/layout/IconVerticalSolidList"/>
    <dgm:cxn modelId="{A8507256-9BAA-48DC-B9F8-4A44F239CD83}" type="presParOf" srcId="{61F7B91A-0BC2-43CA-AF6A-E44944A07783}" destId="{0C5BBEE0-178A-4381-BE97-12CF7DC7F0E9}" srcOrd="1" destOrd="0" presId="urn:microsoft.com/office/officeart/2018/2/layout/IconVerticalSolidList"/>
    <dgm:cxn modelId="{A9ADF92F-9F91-4332-91AB-A7AECEEA8012}" type="presParOf" srcId="{61F7B91A-0BC2-43CA-AF6A-E44944A07783}" destId="{8659F21C-E503-4A36-98F9-5FB995D3AB80}" srcOrd="2" destOrd="0" presId="urn:microsoft.com/office/officeart/2018/2/layout/IconVerticalSolidList"/>
    <dgm:cxn modelId="{6DA3CEA7-F4C9-4C13-B848-11A6CEB990FC}" type="presParOf" srcId="{61F7B91A-0BC2-43CA-AF6A-E44944A07783}" destId="{9D7DD6DF-FAB1-42FF-9F30-B2B36F11EA4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67B08F7-2ECF-4C80-A779-B694F8B4BBF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7A98964-0B71-48CF-AC85-C34A11A5A41C}">
      <dgm:prSet/>
      <dgm:spPr/>
      <dgm:t>
        <a:bodyPr/>
        <a:lstStyle/>
        <a:p>
          <a:pPr>
            <a:lnSpc>
              <a:spcPct val="100000"/>
            </a:lnSpc>
          </a:pPr>
          <a:r>
            <a:rPr lang="en-GB"/>
            <a:t>For future projects, we would like our group to have the same enthusiasm and perseverance that was exhibited during this project. All group members channelled their individual skills into the appropriate places, whether that was leading the development and testing of the extension or making sure that the code was as clear as possible and adhered to good programming practices.</a:t>
          </a:r>
          <a:endParaRPr lang="en-US"/>
        </a:p>
      </dgm:t>
    </dgm:pt>
    <dgm:pt modelId="{61418EDB-C269-4758-818D-1D0383340C2A}" type="parTrans" cxnId="{F616CD40-F6BB-480D-BA66-49A3222266D4}">
      <dgm:prSet/>
      <dgm:spPr/>
      <dgm:t>
        <a:bodyPr/>
        <a:lstStyle/>
        <a:p>
          <a:endParaRPr lang="en-US"/>
        </a:p>
      </dgm:t>
    </dgm:pt>
    <dgm:pt modelId="{01B71D59-A8C1-4C0B-ABA1-088B1726B36D}" type="sibTrans" cxnId="{F616CD40-F6BB-480D-BA66-49A3222266D4}">
      <dgm:prSet/>
      <dgm:spPr/>
      <dgm:t>
        <a:bodyPr/>
        <a:lstStyle/>
        <a:p>
          <a:endParaRPr lang="en-US"/>
        </a:p>
      </dgm:t>
    </dgm:pt>
    <dgm:pt modelId="{FC9C0F93-9F71-45EC-B402-D33B64FA9E9E}">
      <dgm:prSet/>
      <dgm:spPr/>
      <dgm:t>
        <a:bodyPr/>
        <a:lstStyle/>
        <a:p>
          <a:pPr>
            <a:lnSpc>
              <a:spcPct val="100000"/>
            </a:lnSpc>
          </a:pPr>
          <a:r>
            <a:rPr lang="en-GB" dirty="0"/>
            <a:t>A significant thing our group learned during this project is the importance of testing. Although, we were testing our code extensively throughout the project, we were doing this all manually. We have now realised that automating tests is extremely invaluable and time-efficient, </a:t>
          </a:r>
          <a:r>
            <a:rPr lang="en-GB" dirty="0" err="1"/>
            <a:t>e.g</a:t>
          </a:r>
          <a:r>
            <a:rPr lang="en-GB" dirty="0"/>
            <a:t> we could have added the relevant commands to our </a:t>
          </a:r>
          <a:r>
            <a:rPr lang="en-GB" dirty="0" err="1"/>
            <a:t>Makefile</a:t>
          </a:r>
          <a:r>
            <a:rPr lang="en-GB" dirty="0"/>
            <a:t>, so every time we call ‘make’ we are not only compiling our program but also testing it. </a:t>
          </a:r>
          <a:endParaRPr lang="en-US" dirty="0"/>
        </a:p>
      </dgm:t>
    </dgm:pt>
    <dgm:pt modelId="{E4DCB8E9-7381-436E-BDCC-B12CA677E750}" type="parTrans" cxnId="{50DDBDAC-E6D0-4BC6-B5CD-86F20E662FA2}">
      <dgm:prSet/>
      <dgm:spPr/>
      <dgm:t>
        <a:bodyPr/>
        <a:lstStyle/>
        <a:p>
          <a:endParaRPr lang="en-US"/>
        </a:p>
      </dgm:t>
    </dgm:pt>
    <dgm:pt modelId="{CC0F192C-9AFF-4471-B0C0-2BF23334FECE}" type="sibTrans" cxnId="{50DDBDAC-E6D0-4BC6-B5CD-86F20E662FA2}">
      <dgm:prSet/>
      <dgm:spPr/>
      <dgm:t>
        <a:bodyPr/>
        <a:lstStyle/>
        <a:p>
          <a:endParaRPr lang="en-US"/>
        </a:p>
      </dgm:t>
    </dgm:pt>
    <dgm:pt modelId="{11986562-34F5-46B4-86A2-07593689E18E}" type="pres">
      <dgm:prSet presAssocID="{467B08F7-2ECF-4C80-A779-B694F8B4BBF3}" presName="root" presStyleCnt="0">
        <dgm:presLayoutVars>
          <dgm:dir/>
          <dgm:resizeHandles val="exact"/>
        </dgm:presLayoutVars>
      </dgm:prSet>
      <dgm:spPr/>
    </dgm:pt>
    <dgm:pt modelId="{B564E1B2-418D-4E95-8D63-0FC1DC520B0B}" type="pres">
      <dgm:prSet presAssocID="{97A98964-0B71-48CF-AC85-C34A11A5A41C}" presName="compNode" presStyleCnt="0"/>
      <dgm:spPr/>
    </dgm:pt>
    <dgm:pt modelId="{880E194F-754C-4227-9AE2-5D3889872273}" type="pres">
      <dgm:prSet presAssocID="{97A98964-0B71-48CF-AC85-C34A11A5A41C}" presName="bgRect" presStyleLbl="bgShp" presStyleIdx="0" presStyleCnt="2"/>
      <dgm:spPr/>
    </dgm:pt>
    <dgm:pt modelId="{241A85CA-4EB2-4DFC-ACEE-4EFE8F291F91}" type="pres">
      <dgm:prSet presAssocID="{97A98964-0B71-48CF-AC85-C34A11A5A41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FA1EA81A-502B-46E8-B126-454CE8C6AAB6}" type="pres">
      <dgm:prSet presAssocID="{97A98964-0B71-48CF-AC85-C34A11A5A41C}" presName="spaceRect" presStyleCnt="0"/>
      <dgm:spPr/>
    </dgm:pt>
    <dgm:pt modelId="{120F783A-F644-4966-BF70-3F01F4985BBC}" type="pres">
      <dgm:prSet presAssocID="{97A98964-0B71-48CF-AC85-C34A11A5A41C}" presName="parTx" presStyleLbl="revTx" presStyleIdx="0" presStyleCnt="2">
        <dgm:presLayoutVars>
          <dgm:chMax val="0"/>
          <dgm:chPref val="0"/>
        </dgm:presLayoutVars>
      </dgm:prSet>
      <dgm:spPr/>
    </dgm:pt>
    <dgm:pt modelId="{61053C40-FF3D-4A0A-94D8-4CF82E8A5056}" type="pres">
      <dgm:prSet presAssocID="{01B71D59-A8C1-4C0B-ABA1-088B1726B36D}" presName="sibTrans" presStyleCnt="0"/>
      <dgm:spPr/>
    </dgm:pt>
    <dgm:pt modelId="{B995633E-E196-464D-B4FB-611BC358A498}" type="pres">
      <dgm:prSet presAssocID="{FC9C0F93-9F71-45EC-B402-D33B64FA9E9E}" presName="compNode" presStyleCnt="0"/>
      <dgm:spPr/>
    </dgm:pt>
    <dgm:pt modelId="{F9944285-A097-4F69-ABD4-223B18E9E065}" type="pres">
      <dgm:prSet presAssocID="{FC9C0F93-9F71-45EC-B402-D33B64FA9E9E}" presName="bgRect" presStyleLbl="bgShp" presStyleIdx="1" presStyleCnt="2"/>
      <dgm:spPr/>
    </dgm:pt>
    <dgm:pt modelId="{4294F502-93B9-4379-95BC-45F80A8A0DAA}" type="pres">
      <dgm:prSet presAssocID="{FC9C0F93-9F71-45EC-B402-D33B64FA9E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9C34D544-E997-434C-B924-A098377B861C}" type="pres">
      <dgm:prSet presAssocID="{FC9C0F93-9F71-45EC-B402-D33B64FA9E9E}" presName="spaceRect" presStyleCnt="0"/>
      <dgm:spPr/>
    </dgm:pt>
    <dgm:pt modelId="{4483B986-0847-4A13-8405-42A7E57D8F13}" type="pres">
      <dgm:prSet presAssocID="{FC9C0F93-9F71-45EC-B402-D33B64FA9E9E}" presName="parTx" presStyleLbl="revTx" presStyleIdx="1" presStyleCnt="2">
        <dgm:presLayoutVars>
          <dgm:chMax val="0"/>
          <dgm:chPref val="0"/>
        </dgm:presLayoutVars>
      </dgm:prSet>
      <dgm:spPr/>
    </dgm:pt>
  </dgm:ptLst>
  <dgm:cxnLst>
    <dgm:cxn modelId="{FC18D430-727E-4C54-99D1-C3631618545C}" type="presOf" srcId="{FC9C0F93-9F71-45EC-B402-D33B64FA9E9E}" destId="{4483B986-0847-4A13-8405-42A7E57D8F13}" srcOrd="0" destOrd="0" presId="urn:microsoft.com/office/officeart/2018/2/layout/IconVerticalSolidList"/>
    <dgm:cxn modelId="{F616CD40-F6BB-480D-BA66-49A3222266D4}" srcId="{467B08F7-2ECF-4C80-A779-B694F8B4BBF3}" destId="{97A98964-0B71-48CF-AC85-C34A11A5A41C}" srcOrd="0" destOrd="0" parTransId="{61418EDB-C269-4758-818D-1D0383340C2A}" sibTransId="{01B71D59-A8C1-4C0B-ABA1-088B1726B36D}"/>
    <dgm:cxn modelId="{FB05BE4D-43BC-42F1-BA5E-E6F603496110}" type="presOf" srcId="{97A98964-0B71-48CF-AC85-C34A11A5A41C}" destId="{120F783A-F644-4966-BF70-3F01F4985BBC}" srcOrd="0" destOrd="0" presId="urn:microsoft.com/office/officeart/2018/2/layout/IconVerticalSolidList"/>
    <dgm:cxn modelId="{17FA518D-0187-4F9D-9FA6-7C44CE6A4889}" type="presOf" srcId="{467B08F7-2ECF-4C80-A779-B694F8B4BBF3}" destId="{11986562-34F5-46B4-86A2-07593689E18E}" srcOrd="0" destOrd="0" presId="urn:microsoft.com/office/officeart/2018/2/layout/IconVerticalSolidList"/>
    <dgm:cxn modelId="{50DDBDAC-E6D0-4BC6-B5CD-86F20E662FA2}" srcId="{467B08F7-2ECF-4C80-A779-B694F8B4BBF3}" destId="{FC9C0F93-9F71-45EC-B402-D33B64FA9E9E}" srcOrd="1" destOrd="0" parTransId="{E4DCB8E9-7381-436E-BDCC-B12CA677E750}" sibTransId="{CC0F192C-9AFF-4471-B0C0-2BF23334FECE}"/>
    <dgm:cxn modelId="{71480D5B-997F-4E65-8E4C-69F317A33618}" type="presParOf" srcId="{11986562-34F5-46B4-86A2-07593689E18E}" destId="{B564E1B2-418D-4E95-8D63-0FC1DC520B0B}" srcOrd="0" destOrd="0" presId="urn:microsoft.com/office/officeart/2018/2/layout/IconVerticalSolidList"/>
    <dgm:cxn modelId="{39CE4EDF-68FB-4DA6-AC80-F7073C9E8C31}" type="presParOf" srcId="{B564E1B2-418D-4E95-8D63-0FC1DC520B0B}" destId="{880E194F-754C-4227-9AE2-5D3889872273}" srcOrd="0" destOrd="0" presId="urn:microsoft.com/office/officeart/2018/2/layout/IconVerticalSolidList"/>
    <dgm:cxn modelId="{F6F287C2-5ED9-4374-81F1-7FD64DB4EE1A}" type="presParOf" srcId="{B564E1B2-418D-4E95-8D63-0FC1DC520B0B}" destId="{241A85CA-4EB2-4DFC-ACEE-4EFE8F291F91}" srcOrd="1" destOrd="0" presId="urn:microsoft.com/office/officeart/2018/2/layout/IconVerticalSolidList"/>
    <dgm:cxn modelId="{8DCA5C09-D604-43BD-8981-912DFB7C5AB6}" type="presParOf" srcId="{B564E1B2-418D-4E95-8D63-0FC1DC520B0B}" destId="{FA1EA81A-502B-46E8-B126-454CE8C6AAB6}" srcOrd="2" destOrd="0" presId="urn:microsoft.com/office/officeart/2018/2/layout/IconVerticalSolidList"/>
    <dgm:cxn modelId="{F2994AB6-7F61-4856-BD20-DC4BEFD519F8}" type="presParOf" srcId="{B564E1B2-418D-4E95-8D63-0FC1DC520B0B}" destId="{120F783A-F644-4966-BF70-3F01F4985BBC}" srcOrd="3" destOrd="0" presId="urn:microsoft.com/office/officeart/2018/2/layout/IconVerticalSolidList"/>
    <dgm:cxn modelId="{F961618B-7C17-45F4-B505-86C639E48910}" type="presParOf" srcId="{11986562-34F5-46B4-86A2-07593689E18E}" destId="{61053C40-FF3D-4A0A-94D8-4CF82E8A5056}" srcOrd="1" destOrd="0" presId="urn:microsoft.com/office/officeart/2018/2/layout/IconVerticalSolidList"/>
    <dgm:cxn modelId="{C5F9DE5F-FB5A-4B0E-AD2B-E8E64B4729E8}" type="presParOf" srcId="{11986562-34F5-46B4-86A2-07593689E18E}" destId="{B995633E-E196-464D-B4FB-611BC358A498}" srcOrd="2" destOrd="0" presId="urn:microsoft.com/office/officeart/2018/2/layout/IconVerticalSolidList"/>
    <dgm:cxn modelId="{E35E3237-21DF-4E76-B7D6-73E26B196996}" type="presParOf" srcId="{B995633E-E196-464D-B4FB-611BC358A498}" destId="{F9944285-A097-4F69-ABD4-223B18E9E065}" srcOrd="0" destOrd="0" presId="urn:microsoft.com/office/officeart/2018/2/layout/IconVerticalSolidList"/>
    <dgm:cxn modelId="{E6619DC5-9D15-4D4F-B140-6DFC094394FB}" type="presParOf" srcId="{B995633E-E196-464D-B4FB-611BC358A498}" destId="{4294F502-93B9-4379-95BC-45F80A8A0DAA}" srcOrd="1" destOrd="0" presId="urn:microsoft.com/office/officeart/2018/2/layout/IconVerticalSolidList"/>
    <dgm:cxn modelId="{51328D7F-E4C7-4984-92AD-8972D4B01974}" type="presParOf" srcId="{B995633E-E196-464D-B4FB-611BC358A498}" destId="{9C34D544-E997-434C-B924-A098377B861C}" srcOrd="2" destOrd="0" presId="urn:microsoft.com/office/officeart/2018/2/layout/IconVerticalSolidList"/>
    <dgm:cxn modelId="{74932A70-22EC-4728-8E1F-9C4B8DEBB6A4}" type="presParOf" srcId="{B995633E-E196-464D-B4FB-611BC358A498}" destId="{4483B986-0847-4A13-8405-42A7E57D8F1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7D83E7-90D4-D645-BA82-8A45C76EE7FC}">
      <dsp:nvSpPr>
        <dsp:cNvPr id="0" name=""/>
        <dsp:cNvSpPr/>
      </dsp:nvSpPr>
      <dsp:spPr>
        <a:xfrm>
          <a:off x="206" y="591109"/>
          <a:ext cx="2494373" cy="2993248"/>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46389" tIns="0" rIns="246389" bIns="330200" numCol="1" spcCol="1270" anchor="t" anchorCtr="0">
          <a:noAutofit/>
        </a:bodyPr>
        <a:lstStyle/>
        <a:p>
          <a:pPr marL="0" lvl="0" indent="0" algn="l" defTabSz="1111250">
            <a:lnSpc>
              <a:spcPct val="90000"/>
            </a:lnSpc>
            <a:spcBef>
              <a:spcPct val="0"/>
            </a:spcBef>
            <a:spcAft>
              <a:spcPct val="35000"/>
            </a:spcAft>
            <a:buNone/>
          </a:pPr>
          <a:r>
            <a:rPr lang="en-US" sz="2500" b="0" i="1" kern="1200"/>
            <a:t>Part I: </a:t>
          </a:r>
          <a:r>
            <a:rPr lang="en-US" sz="2500" b="0" kern="1200"/>
            <a:t>Emulator</a:t>
          </a:r>
        </a:p>
      </dsp:txBody>
      <dsp:txXfrm>
        <a:off x="206" y="1788409"/>
        <a:ext cx="2494373" cy="1795949"/>
      </dsp:txXfrm>
    </dsp:sp>
    <dsp:sp modelId="{88D1E262-BBAF-5A46-9DE6-FD3FCA9615C3}">
      <dsp:nvSpPr>
        <dsp:cNvPr id="0" name=""/>
        <dsp:cNvSpPr/>
      </dsp:nvSpPr>
      <dsp:spPr>
        <a:xfrm>
          <a:off x="206" y="591109"/>
          <a:ext cx="2494373" cy="1197299"/>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46389" tIns="165100" rIns="246389" bIns="165100" numCol="1" spcCol="1270" anchor="ctr" anchorCtr="0">
          <a:noAutofit/>
        </a:bodyPr>
        <a:lstStyle/>
        <a:p>
          <a:pPr marL="0" lvl="0" indent="0" algn="l" defTabSz="2800350">
            <a:lnSpc>
              <a:spcPct val="90000"/>
            </a:lnSpc>
            <a:spcBef>
              <a:spcPct val="0"/>
            </a:spcBef>
            <a:spcAft>
              <a:spcPct val="35000"/>
            </a:spcAft>
            <a:buNone/>
          </a:pPr>
          <a:r>
            <a:rPr lang="en-US" sz="6300" kern="1200"/>
            <a:t>01</a:t>
          </a:r>
        </a:p>
      </dsp:txBody>
      <dsp:txXfrm>
        <a:off x="206" y="591109"/>
        <a:ext cx="2494373" cy="1197299"/>
      </dsp:txXfrm>
    </dsp:sp>
    <dsp:sp modelId="{CCEDFC62-0358-6F49-9B38-1B1A18ABF92F}">
      <dsp:nvSpPr>
        <dsp:cNvPr id="0" name=""/>
        <dsp:cNvSpPr/>
      </dsp:nvSpPr>
      <dsp:spPr>
        <a:xfrm>
          <a:off x="2694130" y="591109"/>
          <a:ext cx="2494373" cy="2993248"/>
        </a:xfrm>
        <a:prstGeom prst="rect">
          <a:avLst/>
        </a:prstGeom>
        <a:solidFill>
          <a:schemeClr val="accent2">
            <a:hueOff val="6000000"/>
            <a:satOff val="223"/>
            <a:lumOff val="3594"/>
            <a:alphaOff val="0"/>
          </a:schemeClr>
        </a:solidFill>
        <a:ln w="15875" cap="flat" cmpd="sng" algn="ctr">
          <a:solidFill>
            <a:schemeClr val="accent2">
              <a:hueOff val="6000000"/>
              <a:satOff val="223"/>
              <a:lumOff val="359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46389" tIns="0" rIns="246389" bIns="330200" numCol="1" spcCol="1270" anchor="t" anchorCtr="0">
          <a:noAutofit/>
        </a:bodyPr>
        <a:lstStyle/>
        <a:p>
          <a:pPr marL="0" lvl="0" indent="0" algn="l" defTabSz="1111250">
            <a:lnSpc>
              <a:spcPct val="90000"/>
            </a:lnSpc>
            <a:spcBef>
              <a:spcPct val="0"/>
            </a:spcBef>
            <a:spcAft>
              <a:spcPct val="35000"/>
            </a:spcAft>
            <a:buNone/>
          </a:pPr>
          <a:r>
            <a:rPr lang="en-US" sz="2500" i="1" kern="1200"/>
            <a:t>Part II:</a:t>
          </a:r>
          <a:r>
            <a:rPr lang="en-US" sz="2500" kern="1200"/>
            <a:t> Assembler</a:t>
          </a:r>
        </a:p>
      </dsp:txBody>
      <dsp:txXfrm>
        <a:off x="2694130" y="1788409"/>
        <a:ext cx="2494373" cy="1795949"/>
      </dsp:txXfrm>
    </dsp:sp>
    <dsp:sp modelId="{CEDECF23-AD43-AF42-90B7-BC1126432D0E}">
      <dsp:nvSpPr>
        <dsp:cNvPr id="0" name=""/>
        <dsp:cNvSpPr/>
      </dsp:nvSpPr>
      <dsp:spPr>
        <a:xfrm>
          <a:off x="2694130" y="591109"/>
          <a:ext cx="2494373" cy="1197299"/>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46389" tIns="165100" rIns="246389" bIns="165100" numCol="1" spcCol="1270" anchor="ctr" anchorCtr="0">
          <a:noAutofit/>
        </a:bodyPr>
        <a:lstStyle/>
        <a:p>
          <a:pPr marL="0" lvl="0" indent="0" algn="l" defTabSz="2800350">
            <a:lnSpc>
              <a:spcPct val="90000"/>
            </a:lnSpc>
            <a:spcBef>
              <a:spcPct val="0"/>
            </a:spcBef>
            <a:spcAft>
              <a:spcPct val="35000"/>
            </a:spcAft>
            <a:buNone/>
          </a:pPr>
          <a:r>
            <a:rPr lang="en-US" sz="6300" kern="1200"/>
            <a:t>02</a:t>
          </a:r>
        </a:p>
      </dsp:txBody>
      <dsp:txXfrm>
        <a:off x="2694130" y="591109"/>
        <a:ext cx="2494373" cy="1197299"/>
      </dsp:txXfrm>
    </dsp:sp>
    <dsp:sp modelId="{C0FCFC8F-9E80-3440-9A37-BFA6E3092817}">
      <dsp:nvSpPr>
        <dsp:cNvPr id="0" name=""/>
        <dsp:cNvSpPr/>
      </dsp:nvSpPr>
      <dsp:spPr>
        <a:xfrm>
          <a:off x="5388053" y="591109"/>
          <a:ext cx="2494373" cy="2993248"/>
        </a:xfrm>
        <a:prstGeom prst="rect">
          <a:avLst/>
        </a:prstGeom>
        <a:solidFill>
          <a:schemeClr val="accent2">
            <a:hueOff val="12000000"/>
            <a:satOff val="447"/>
            <a:lumOff val="7189"/>
            <a:alphaOff val="0"/>
          </a:schemeClr>
        </a:solidFill>
        <a:ln w="15875" cap="flat" cmpd="sng" algn="ctr">
          <a:solidFill>
            <a:schemeClr val="accent2">
              <a:hueOff val="12000000"/>
              <a:satOff val="447"/>
              <a:lumOff val="718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46389" tIns="0" rIns="246389" bIns="330200" numCol="1" spcCol="1270" anchor="t" anchorCtr="0">
          <a:noAutofit/>
        </a:bodyPr>
        <a:lstStyle/>
        <a:p>
          <a:pPr marL="0" lvl="0" indent="0" algn="l" defTabSz="1111250">
            <a:lnSpc>
              <a:spcPct val="90000"/>
            </a:lnSpc>
            <a:spcBef>
              <a:spcPct val="0"/>
            </a:spcBef>
            <a:spcAft>
              <a:spcPct val="35000"/>
            </a:spcAft>
            <a:buNone/>
          </a:pPr>
          <a:r>
            <a:rPr lang="en-US" sz="2500" i="1" kern="1200"/>
            <a:t>Part III:</a:t>
          </a:r>
        </a:p>
        <a:p>
          <a:pPr marL="0" lvl="0" indent="0" algn="l" defTabSz="1111250">
            <a:lnSpc>
              <a:spcPct val="90000"/>
            </a:lnSpc>
            <a:spcBef>
              <a:spcPct val="0"/>
            </a:spcBef>
            <a:spcAft>
              <a:spcPct val="35000"/>
            </a:spcAft>
            <a:buNone/>
          </a:pPr>
          <a:r>
            <a:rPr lang="en-US" sz="2500" kern="1200"/>
            <a:t>Raspberry Pi </a:t>
          </a:r>
          <a:r>
            <a:rPr lang="en-US" sz="2500" kern="1200" err="1"/>
            <a:t>Input/Output</a:t>
          </a:r>
          <a:endParaRPr lang="en-US" sz="2500" kern="1200"/>
        </a:p>
      </dsp:txBody>
      <dsp:txXfrm>
        <a:off x="5388053" y="1788409"/>
        <a:ext cx="2494373" cy="1795949"/>
      </dsp:txXfrm>
    </dsp:sp>
    <dsp:sp modelId="{89BE8481-02DF-9041-8D54-2C924B046D7C}">
      <dsp:nvSpPr>
        <dsp:cNvPr id="0" name=""/>
        <dsp:cNvSpPr/>
      </dsp:nvSpPr>
      <dsp:spPr>
        <a:xfrm>
          <a:off x="5388053" y="591109"/>
          <a:ext cx="2494373" cy="1197299"/>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46389" tIns="165100" rIns="246389" bIns="165100" numCol="1" spcCol="1270" anchor="ctr" anchorCtr="0">
          <a:noAutofit/>
        </a:bodyPr>
        <a:lstStyle/>
        <a:p>
          <a:pPr marL="0" lvl="0" indent="0" algn="l" defTabSz="2800350">
            <a:lnSpc>
              <a:spcPct val="90000"/>
            </a:lnSpc>
            <a:spcBef>
              <a:spcPct val="0"/>
            </a:spcBef>
            <a:spcAft>
              <a:spcPct val="35000"/>
            </a:spcAft>
            <a:buNone/>
          </a:pPr>
          <a:r>
            <a:rPr lang="en-US" sz="6300" kern="1200"/>
            <a:t>03</a:t>
          </a:r>
        </a:p>
      </dsp:txBody>
      <dsp:txXfrm>
        <a:off x="5388053" y="591109"/>
        <a:ext cx="2494373" cy="1197299"/>
      </dsp:txXfrm>
    </dsp:sp>
    <dsp:sp modelId="{C7CC5748-628D-C040-8693-D108EADEA794}">
      <dsp:nvSpPr>
        <dsp:cNvPr id="0" name=""/>
        <dsp:cNvSpPr/>
      </dsp:nvSpPr>
      <dsp:spPr>
        <a:xfrm>
          <a:off x="8081977" y="591109"/>
          <a:ext cx="2494373" cy="2993248"/>
        </a:xfrm>
        <a:prstGeom prst="rect">
          <a:avLst/>
        </a:prstGeom>
        <a:solidFill>
          <a:schemeClr val="accent2">
            <a:hueOff val="18000000"/>
            <a:satOff val="670"/>
            <a:lumOff val="10783"/>
            <a:alphaOff val="0"/>
          </a:schemeClr>
        </a:solidFill>
        <a:ln w="15875" cap="flat" cmpd="sng" algn="ctr">
          <a:solidFill>
            <a:schemeClr val="accent2">
              <a:hueOff val="18000000"/>
              <a:satOff val="670"/>
              <a:lumOff val="10783"/>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46389" tIns="0" rIns="246389" bIns="330200" numCol="1" spcCol="1270" anchor="t" anchorCtr="0">
          <a:noAutofit/>
        </a:bodyPr>
        <a:lstStyle/>
        <a:p>
          <a:pPr marL="0" lvl="0" indent="0" algn="l" defTabSz="1111250">
            <a:lnSpc>
              <a:spcPct val="90000"/>
            </a:lnSpc>
            <a:spcBef>
              <a:spcPct val="0"/>
            </a:spcBef>
            <a:spcAft>
              <a:spcPct val="35000"/>
            </a:spcAft>
            <a:buNone/>
          </a:pPr>
          <a:r>
            <a:rPr lang="en-US" sz="2500" i="1" kern="1200"/>
            <a:t>Part IV: </a:t>
          </a:r>
          <a:r>
            <a:rPr lang="en-US" sz="2500" kern="1200"/>
            <a:t>ZONA Chess Engine</a:t>
          </a:r>
        </a:p>
      </dsp:txBody>
      <dsp:txXfrm>
        <a:off x="8081977" y="1788409"/>
        <a:ext cx="2494373" cy="1795949"/>
      </dsp:txXfrm>
    </dsp:sp>
    <dsp:sp modelId="{77A0A8C3-0D24-9A4F-8D98-79878D391DE6}">
      <dsp:nvSpPr>
        <dsp:cNvPr id="0" name=""/>
        <dsp:cNvSpPr/>
      </dsp:nvSpPr>
      <dsp:spPr>
        <a:xfrm>
          <a:off x="8081977" y="591109"/>
          <a:ext cx="2494373" cy="1197299"/>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46389" tIns="165100" rIns="246389" bIns="165100" numCol="1" spcCol="1270" anchor="ctr" anchorCtr="0">
          <a:noAutofit/>
        </a:bodyPr>
        <a:lstStyle/>
        <a:p>
          <a:pPr marL="0" lvl="0" indent="0" algn="l" defTabSz="2800350">
            <a:lnSpc>
              <a:spcPct val="90000"/>
            </a:lnSpc>
            <a:spcBef>
              <a:spcPct val="0"/>
            </a:spcBef>
            <a:spcAft>
              <a:spcPct val="35000"/>
            </a:spcAft>
            <a:buNone/>
          </a:pPr>
          <a:r>
            <a:rPr lang="en-US" sz="6300" kern="1200"/>
            <a:t>04</a:t>
          </a:r>
        </a:p>
      </dsp:txBody>
      <dsp:txXfrm>
        <a:off x="8081977" y="591109"/>
        <a:ext cx="2494373" cy="1197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C3296-DF64-40C7-86AE-28FA23DFE5F5}">
      <dsp:nvSpPr>
        <dsp:cNvPr id="0" name=""/>
        <dsp:cNvSpPr/>
      </dsp:nvSpPr>
      <dsp:spPr>
        <a:xfrm>
          <a:off x="0" y="678513"/>
          <a:ext cx="10576558" cy="12526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C9582C-2A77-4B0D-A3C6-624ABED424EA}">
      <dsp:nvSpPr>
        <dsp:cNvPr id="0" name=""/>
        <dsp:cNvSpPr/>
      </dsp:nvSpPr>
      <dsp:spPr>
        <a:xfrm>
          <a:off x="378923" y="960357"/>
          <a:ext cx="688952" cy="6889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BC39B8-B061-45C7-9357-3F653234AF84}">
      <dsp:nvSpPr>
        <dsp:cNvPr id="0" name=""/>
        <dsp:cNvSpPr/>
      </dsp:nvSpPr>
      <dsp:spPr>
        <a:xfrm>
          <a:off x="1446799" y="678513"/>
          <a:ext cx="9129758" cy="12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71" tIns="132571" rIns="132571" bIns="132571" numCol="1" spcCol="1270" anchor="ctr" anchorCtr="0">
          <a:noAutofit/>
        </a:bodyPr>
        <a:lstStyle/>
        <a:p>
          <a:pPr marL="0" lvl="0" indent="0" algn="l" defTabSz="711200">
            <a:lnSpc>
              <a:spcPct val="100000"/>
            </a:lnSpc>
            <a:spcBef>
              <a:spcPct val="0"/>
            </a:spcBef>
            <a:spcAft>
              <a:spcPct val="35000"/>
            </a:spcAft>
            <a:buNone/>
          </a:pPr>
          <a:r>
            <a:rPr lang="en-GB" sz="1600" kern="1200" err="1"/>
            <a:t>assemble.c</a:t>
          </a:r>
          <a:r>
            <a:rPr lang="en-GB" sz="1600" kern="1200"/>
            <a:t> contained the main function which performed the two pass over the assembly file and encoded the assembly </a:t>
          </a:r>
          <a:r>
            <a:rPr lang="en-US" sz="1600" kern="1200"/>
            <a:t>instructions </a:t>
          </a:r>
          <a:r>
            <a:rPr lang="en-GB" sz="1600" kern="1200"/>
            <a:t>into a binary object file.</a:t>
          </a:r>
          <a:r>
            <a:rPr lang="en-US" sz="1600" kern="1200"/>
            <a:t> </a:t>
          </a:r>
        </a:p>
      </dsp:txBody>
      <dsp:txXfrm>
        <a:off x="1446799" y="678513"/>
        <a:ext cx="9129758" cy="1252640"/>
      </dsp:txXfrm>
    </dsp:sp>
    <dsp:sp modelId="{D469A01A-8ABA-4C51-B1E6-C0988A7C8EA4}">
      <dsp:nvSpPr>
        <dsp:cNvPr id="0" name=""/>
        <dsp:cNvSpPr/>
      </dsp:nvSpPr>
      <dsp:spPr>
        <a:xfrm>
          <a:off x="0" y="2244314"/>
          <a:ext cx="10576558" cy="12526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3A6DE4-9B76-4685-8C81-04EC0F4EC7C2}">
      <dsp:nvSpPr>
        <dsp:cNvPr id="0" name=""/>
        <dsp:cNvSpPr/>
      </dsp:nvSpPr>
      <dsp:spPr>
        <a:xfrm>
          <a:off x="378923" y="2526158"/>
          <a:ext cx="688952" cy="6889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5F64CC-D4D1-4E18-A431-3DCCA434004C}">
      <dsp:nvSpPr>
        <dsp:cNvPr id="0" name=""/>
        <dsp:cNvSpPr/>
      </dsp:nvSpPr>
      <dsp:spPr>
        <a:xfrm>
          <a:off x="1446799" y="2244314"/>
          <a:ext cx="9129758" cy="12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71" tIns="132571" rIns="132571" bIns="132571" numCol="1" spcCol="1270" anchor="ctr" anchorCtr="0">
          <a:noAutofit/>
        </a:bodyPr>
        <a:lstStyle/>
        <a:p>
          <a:pPr marL="0" lvl="0" indent="0" algn="l" defTabSz="711200">
            <a:lnSpc>
              <a:spcPct val="100000"/>
            </a:lnSpc>
            <a:spcBef>
              <a:spcPct val="0"/>
            </a:spcBef>
            <a:spcAft>
              <a:spcPct val="35000"/>
            </a:spcAft>
            <a:buNone/>
          </a:pPr>
          <a:r>
            <a:rPr lang="en-GB" sz="1600" kern="1200"/>
            <a:t>A single </a:t>
          </a:r>
          <a:r>
            <a:rPr lang="en-US" sz="1600" kern="1200"/>
            <a:t>header </a:t>
          </a:r>
          <a:r>
            <a:rPr lang="en-GB" sz="1600" kern="1200"/>
            <a:t>file </a:t>
          </a:r>
          <a:r>
            <a:rPr lang="en-US" sz="1600" kern="1200"/>
            <a:t> (</a:t>
          </a:r>
          <a:r>
            <a:rPr lang="en-GB" sz="1600" kern="1200" err="1"/>
            <a:t>assembler_structures.h</a:t>
          </a:r>
          <a:r>
            <a:rPr lang="en-GB" sz="1600" kern="1200"/>
            <a:t>)</a:t>
          </a:r>
          <a:r>
            <a:rPr lang="en-US" sz="1600" kern="1200"/>
            <a:t> </a:t>
          </a:r>
          <a:r>
            <a:rPr lang="en-GB" sz="1600" kern="1200"/>
            <a:t> contained definitions</a:t>
          </a:r>
          <a:r>
            <a:rPr lang="en-US" sz="1600" kern="1200"/>
            <a:t> of the data </a:t>
          </a:r>
          <a:r>
            <a:rPr lang="en-GB" sz="1600" kern="1200"/>
            <a:t>structures </a:t>
          </a:r>
          <a:r>
            <a:rPr lang="en-US" sz="1600" kern="1200"/>
            <a:t>used such </a:t>
          </a:r>
          <a:r>
            <a:rPr lang="en-GB" sz="1600" kern="1200"/>
            <a:t>as the symbol table</a:t>
          </a:r>
          <a:r>
            <a:rPr lang="en-US" sz="1600" kern="1200"/>
            <a:t>. Hence, there were 2 header files containing definitions, one for the emulator and one for the assembler. </a:t>
          </a:r>
          <a:r>
            <a:rPr lang="en-GB" sz="1600" kern="1200"/>
            <a:t>In the future, it may have been better to</a:t>
          </a:r>
          <a:r>
            <a:rPr lang="en-US" sz="1600" kern="1200"/>
            <a:t> use </a:t>
          </a:r>
          <a:r>
            <a:rPr lang="en-GB" sz="1600" kern="1200"/>
            <a:t>a single </a:t>
          </a:r>
          <a:r>
            <a:rPr lang="en-US" sz="1600" kern="1200"/>
            <a:t>global header </a:t>
          </a:r>
          <a:r>
            <a:rPr lang="en-GB" sz="1600" kern="1200"/>
            <a:t>file, containing definitions </a:t>
          </a:r>
          <a:r>
            <a:rPr lang="en-US" sz="1600" kern="1200"/>
            <a:t>for </a:t>
          </a:r>
          <a:r>
            <a:rPr lang="en-GB" sz="1600" kern="1200"/>
            <a:t>both the assembler and the emulator.</a:t>
          </a:r>
        </a:p>
      </dsp:txBody>
      <dsp:txXfrm>
        <a:off x="1446799" y="2244314"/>
        <a:ext cx="9129758" cy="1252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4E96AD-1928-4C37-AA7D-BF9BC00D703E}">
      <dsp:nvSpPr>
        <dsp:cNvPr id="0" name=""/>
        <dsp:cNvSpPr/>
      </dsp:nvSpPr>
      <dsp:spPr>
        <a:xfrm>
          <a:off x="1039922" y="282610"/>
          <a:ext cx="1036224" cy="10362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A79737-3A4D-46A3-938B-6EA09921234A}">
      <dsp:nvSpPr>
        <dsp:cNvPr id="0" name=""/>
        <dsp:cNvSpPr/>
      </dsp:nvSpPr>
      <dsp:spPr>
        <a:xfrm>
          <a:off x="406674" y="1636108"/>
          <a:ext cx="23027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b="1" kern="1200"/>
            <a:t>MinMax</a:t>
          </a:r>
          <a:endParaRPr lang="en-US" sz="1300" kern="1200"/>
        </a:p>
      </dsp:txBody>
      <dsp:txXfrm>
        <a:off x="406674" y="1636108"/>
        <a:ext cx="2302720" cy="720000"/>
      </dsp:txXfrm>
    </dsp:sp>
    <dsp:sp modelId="{110E8A56-A706-4DC8-890D-568F1A629D35}">
      <dsp:nvSpPr>
        <dsp:cNvPr id="0" name=""/>
        <dsp:cNvSpPr/>
      </dsp:nvSpPr>
      <dsp:spPr>
        <a:xfrm>
          <a:off x="3745619" y="282610"/>
          <a:ext cx="1036224" cy="10362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FBE515-D24F-4BE6-AC10-00F9F5455636}">
      <dsp:nvSpPr>
        <dsp:cNvPr id="0" name=""/>
        <dsp:cNvSpPr/>
      </dsp:nvSpPr>
      <dsp:spPr>
        <a:xfrm>
          <a:off x="3112371" y="1636108"/>
          <a:ext cx="23027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b="1" kern="1200"/>
            <a:t>Alpha-Beta Search</a:t>
          </a:r>
          <a:endParaRPr lang="en-US" sz="1300" kern="1200"/>
        </a:p>
      </dsp:txBody>
      <dsp:txXfrm>
        <a:off x="3112371" y="1636108"/>
        <a:ext cx="2302720" cy="720000"/>
      </dsp:txXfrm>
    </dsp:sp>
    <dsp:sp modelId="{3936E28A-CB6D-434D-B859-A720B2F082D9}">
      <dsp:nvSpPr>
        <dsp:cNvPr id="0" name=""/>
        <dsp:cNvSpPr/>
      </dsp:nvSpPr>
      <dsp:spPr>
        <a:xfrm>
          <a:off x="2392771" y="2931789"/>
          <a:ext cx="1036224" cy="10362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F64F5F-4B23-4310-9882-5D188F686E91}">
      <dsp:nvSpPr>
        <dsp:cNvPr id="0" name=""/>
        <dsp:cNvSpPr/>
      </dsp:nvSpPr>
      <dsp:spPr>
        <a:xfrm>
          <a:off x="1759523" y="4285287"/>
          <a:ext cx="230272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b="1" kern="1200"/>
            <a:t>History table to keep track of moves (leading to ‘take_back_move’ function which may undo a move)</a:t>
          </a:r>
          <a:endParaRPr lang="en-US" sz="1300" kern="1200"/>
        </a:p>
      </dsp:txBody>
      <dsp:txXfrm>
        <a:off x="1759523" y="4285287"/>
        <a:ext cx="230272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9B22D-429C-8A48-A9FB-AF10BE5A13FB}">
      <dsp:nvSpPr>
        <dsp:cNvPr id="0" name=""/>
        <dsp:cNvSpPr/>
      </dsp:nvSpPr>
      <dsp:spPr>
        <a:xfrm>
          <a:off x="0" y="0"/>
          <a:ext cx="8461246" cy="91860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Overall, we worked very well as a team. Communication within group members was extremely good and is one of the main reasons for the successful completion of the project.</a:t>
          </a:r>
          <a:endParaRPr lang="en-US" sz="1700" kern="1200"/>
        </a:p>
      </dsp:txBody>
      <dsp:txXfrm>
        <a:off x="26905" y="26905"/>
        <a:ext cx="7392380" cy="864792"/>
      </dsp:txXfrm>
    </dsp:sp>
    <dsp:sp modelId="{4463A162-924F-9449-A4D8-A217A3CF2265}">
      <dsp:nvSpPr>
        <dsp:cNvPr id="0" name=""/>
        <dsp:cNvSpPr/>
      </dsp:nvSpPr>
      <dsp:spPr>
        <a:xfrm>
          <a:off x="708629" y="1085621"/>
          <a:ext cx="8461246" cy="918602"/>
        </a:xfrm>
        <a:prstGeom prst="roundRect">
          <a:avLst>
            <a:gd name="adj" fmla="val 10000"/>
          </a:avLst>
        </a:prstGeom>
        <a:solidFill>
          <a:schemeClr val="accent2">
            <a:hueOff val="6000000"/>
            <a:satOff val="223"/>
            <a:lumOff val="3594"/>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One skill that all our team members greatly developed was taking the time to efficiently plan before jumping on a PC and writing code. </a:t>
          </a:r>
          <a:endParaRPr lang="en-US" sz="1700" kern="1200"/>
        </a:p>
      </dsp:txBody>
      <dsp:txXfrm>
        <a:off x="735534" y="1112526"/>
        <a:ext cx="7101715" cy="864792"/>
      </dsp:txXfrm>
    </dsp:sp>
    <dsp:sp modelId="{D7E77882-38CC-B847-A000-6BEB1D3FE4F7}">
      <dsp:nvSpPr>
        <dsp:cNvPr id="0" name=""/>
        <dsp:cNvSpPr/>
      </dsp:nvSpPr>
      <dsp:spPr>
        <a:xfrm>
          <a:off x="1406682" y="2171243"/>
          <a:ext cx="8461246" cy="918602"/>
        </a:xfrm>
        <a:prstGeom prst="roundRect">
          <a:avLst>
            <a:gd name="adj" fmla="val 10000"/>
          </a:avLst>
        </a:prstGeom>
        <a:solidFill>
          <a:schemeClr val="accent2">
            <a:hueOff val="12000000"/>
            <a:satOff val="447"/>
            <a:lumOff val="7189"/>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a:t>We also become good at time-management. There were a lot of little deadlines during this project and we made sure we did not lag behind any of them.</a:t>
          </a:r>
          <a:endParaRPr lang="en-US" sz="1700" kern="1200"/>
        </a:p>
      </dsp:txBody>
      <dsp:txXfrm>
        <a:off x="1433587" y="2198148"/>
        <a:ext cx="7112291" cy="864792"/>
      </dsp:txXfrm>
    </dsp:sp>
    <dsp:sp modelId="{1B2FB092-A0E3-5943-9845-2FAB5A54631F}">
      <dsp:nvSpPr>
        <dsp:cNvPr id="0" name=""/>
        <dsp:cNvSpPr/>
      </dsp:nvSpPr>
      <dsp:spPr>
        <a:xfrm>
          <a:off x="2115311" y="3256865"/>
          <a:ext cx="8461246" cy="918602"/>
        </a:xfrm>
        <a:prstGeom prst="roundRect">
          <a:avLst>
            <a:gd name="adj" fmla="val 10000"/>
          </a:avLst>
        </a:prstGeom>
        <a:solidFill>
          <a:schemeClr val="accent2">
            <a:hueOff val="18000000"/>
            <a:satOff val="670"/>
            <a:lumOff val="10783"/>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We believe that we now can all program in C quite proficiently.</a:t>
          </a:r>
        </a:p>
      </dsp:txBody>
      <dsp:txXfrm>
        <a:off x="2142216" y="3283770"/>
        <a:ext cx="7101715" cy="864792"/>
      </dsp:txXfrm>
    </dsp:sp>
    <dsp:sp modelId="{07897536-DA66-184F-AF64-982FA6ECF584}">
      <dsp:nvSpPr>
        <dsp:cNvPr id="0" name=""/>
        <dsp:cNvSpPr/>
      </dsp:nvSpPr>
      <dsp:spPr>
        <a:xfrm>
          <a:off x="7864154" y="703566"/>
          <a:ext cx="597091" cy="597091"/>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7998499" y="703566"/>
        <a:ext cx="328401" cy="449311"/>
      </dsp:txXfrm>
    </dsp:sp>
    <dsp:sp modelId="{7690C0E3-5B4B-604B-ADFF-26CAA03E859E}">
      <dsp:nvSpPr>
        <dsp:cNvPr id="0" name=""/>
        <dsp:cNvSpPr/>
      </dsp:nvSpPr>
      <dsp:spPr>
        <a:xfrm>
          <a:off x="8572783" y="1789188"/>
          <a:ext cx="597091" cy="597091"/>
        </a:xfrm>
        <a:prstGeom prst="downArrow">
          <a:avLst>
            <a:gd name="adj1" fmla="val 55000"/>
            <a:gd name="adj2" fmla="val 45000"/>
          </a:avLst>
        </a:prstGeom>
        <a:solidFill>
          <a:schemeClr val="accent2">
            <a:tint val="40000"/>
            <a:alpha val="90000"/>
            <a:hueOff val="9000000"/>
            <a:satOff val="58"/>
            <a:lumOff val="477"/>
            <a:alphaOff val="0"/>
          </a:schemeClr>
        </a:solidFill>
        <a:ln w="15875" cap="flat" cmpd="sng" algn="ctr">
          <a:solidFill>
            <a:schemeClr val="accent2">
              <a:tint val="40000"/>
              <a:alpha val="90000"/>
              <a:hueOff val="9000000"/>
              <a:satOff val="58"/>
              <a:lumOff val="4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8707128" y="1789188"/>
        <a:ext cx="328401" cy="449311"/>
      </dsp:txXfrm>
    </dsp:sp>
    <dsp:sp modelId="{A0BA65BF-C604-8147-AC78-2C5ED8A6AD59}">
      <dsp:nvSpPr>
        <dsp:cNvPr id="0" name=""/>
        <dsp:cNvSpPr/>
      </dsp:nvSpPr>
      <dsp:spPr>
        <a:xfrm>
          <a:off x="9270836" y="2874809"/>
          <a:ext cx="597091" cy="597091"/>
        </a:xfrm>
        <a:prstGeom prst="downArrow">
          <a:avLst>
            <a:gd name="adj1" fmla="val 55000"/>
            <a:gd name="adj2" fmla="val 45000"/>
          </a:avLst>
        </a:prstGeom>
        <a:solidFill>
          <a:schemeClr val="accent2">
            <a:tint val="40000"/>
            <a:alpha val="90000"/>
            <a:hueOff val="18000000"/>
            <a:satOff val="116"/>
            <a:lumOff val="953"/>
            <a:alphaOff val="0"/>
          </a:schemeClr>
        </a:solidFill>
        <a:ln w="15875" cap="flat" cmpd="sng" algn="ctr">
          <a:solidFill>
            <a:schemeClr val="accent2">
              <a:tint val="40000"/>
              <a:alpha val="90000"/>
              <a:hueOff val="18000000"/>
              <a:satOff val="116"/>
              <a:lumOff val="9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endParaRPr lang="en-US" sz="2700" kern="1200"/>
        </a:p>
      </dsp:txBody>
      <dsp:txXfrm>
        <a:off x="9405181" y="2874809"/>
        <a:ext cx="328401" cy="4493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64307-2845-4BD6-A2EC-B20E3304E4A1}">
      <dsp:nvSpPr>
        <dsp:cNvPr id="0" name=""/>
        <dsp:cNvSpPr/>
      </dsp:nvSpPr>
      <dsp:spPr>
        <a:xfrm>
          <a:off x="0" y="678513"/>
          <a:ext cx="10576558" cy="12526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CE85F2-A732-4EC9-85AF-B534BEA25C93}">
      <dsp:nvSpPr>
        <dsp:cNvPr id="0" name=""/>
        <dsp:cNvSpPr/>
      </dsp:nvSpPr>
      <dsp:spPr>
        <a:xfrm>
          <a:off x="378923" y="960357"/>
          <a:ext cx="688952" cy="6889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09537F-4662-404C-B3D2-F8C207EF4ECF}">
      <dsp:nvSpPr>
        <dsp:cNvPr id="0" name=""/>
        <dsp:cNvSpPr/>
      </dsp:nvSpPr>
      <dsp:spPr>
        <a:xfrm>
          <a:off x="1446799" y="678513"/>
          <a:ext cx="9129758" cy="12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71" tIns="132571" rIns="132571" bIns="132571" numCol="1" spcCol="1270" anchor="ctr" anchorCtr="0">
          <a:noAutofit/>
        </a:bodyPr>
        <a:lstStyle/>
        <a:p>
          <a:pPr marL="0" lvl="0" indent="0" algn="l" defTabSz="800100">
            <a:lnSpc>
              <a:spcPct val="100000"/>
            </a:lnSpc>
            <a:spcBef>
              <a:spcPct val="0"/>
            </a:spcBef>
            <a:spcAft>
              <a:spcPct val="35000"/>
            </a:spcAft>
            <a:buNone/>
          </a:pPr>
          <a:r>
            <a:rPr lang="en-GB" sz="1800" kern="1200"/>
            <a:t>We underestimated the importance of Git when programming with peers. Initially, we ran into quite a few problems with pushing and pulling, with the different branches. </a:t>
          </a:r>
          <a:endParaRPr lang="en-US" sz="1800" kern="1200"/>
        </a:p>
      </dsp:txBody>
      <dsp:txXfrm>
        <a:off x="1446799" y="678513"/>
        <a:ext cx="9129758" cy="1252640"/>
      </dsp:txXfrm>
    </dsp:sp>
    <dsp:sp modelId="{BDA2ECE0-A8A7-48C4-84C8-7B53F4645BB9}">
      <dsp:nvSpPr>
        <dsp:cNvPr id="0" name=""/>
        <dsp:cNvSpPr/>
      </dsp:nvSpPr>
      <dsp:spPr>
        <a:xfrm>
          <a:off x="0" y="2244314"/>
          <a:ext cx="10576558" cy="12526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5BBEE0-178A-4381-BE97-12CF7DC7F0E9}">
      <dsp:nvSpPr>
        <dsp:cNvPr id="0" name=""/>
        <dsp:cNvSpPr/>
      </dsp:nvSpPr>
      <dsp:spPr>
        <a:xfrm>
          <a:off x="378923" y="2526158"/>
          <a:ext cx="688952" cy="6889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7DD6DF-FAB1-42FF-9F30-B2B36F11EA4B}">
      <dsp:nvSpPr>
        <dsp:cNvPr id="0" name=""/>
        <dsp:cNvSpPr/>
      </dsp:nvSpPr>
      <dsp:spPr>
        <a:xfrm>
          <a:off x="1446799" y="2244314"/>
          <a:ext cx="9129758" cy="1252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2571" tIns="132571" rIns="132571" bIns="132571" numCol="1" spcCol="1270" anchor="ctr" anchorCtr="0">
          <a:noAutofit/>
        </a:bodyPr>
        <a:lstStyle/>
        <a:p>
          <a:pPr marL="0" lvl="0" indent="0" algn="l" defTabSz="800100">
            <a:lnSpc>
              <a:spcPct val="100000"/>
            </a:lnSpc>
            <a:spcBef>
              <a:spcPct val="0"/>
            </a:spcBef>
            <a:spcAft>
              <a:spcPct val="35000"/>
            </a:spcAft>
            <a:buNone/>
          </a:pPr>
          <a:r>
            <a:rPr lang="en-GB" sz="1800" kern="1200" dirty="0"/>
            <a:t>At the end of project, we had to refactor a lot of code. This is because of our approach to fix everything at the end. In future projects, we have to enforce good code style from right at the beginning and as a group, follow a consistent code style.</a:t>
          </a:r>
          <a:endParaRPr lang="en-US" sz="1800" kern="1200" dirty="0"/>
        </a:p>
      </dsp:txBody>
      <dsp:txXfrm>
        <a:off x="1446799" y="2244314"/>
        <a:ext cx="9129758" cy="1252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E194F-754C-4227-9AE2-5D3889872273}">
      <dsp:nvSpPr>
        <dsp:cNvPr id="0" name=""/>
        <dsp:cNvSpPr/>
      </dsp:nvSpPr>
      <dsp:spPr>
        <a:xfrm>
          <a:off x="0" y="561078"/>
          <a:ext cx="10576558" cy="137007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1A85CA-4EB2-4DFC-ACEE-4EFE8F291F91}">
      <dsp:nvSpPr>
        <dsp:cNvPr id="0" name=""/>
        <dsp:cNvSpPr/>
      </dsp:nvSpPr>
      <dsp:spPr>
        <a:xfrm>
          <a:off x="414447" y="869345"/>
          <a:ext cx="753541" cy="7535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0F783A-F644-4966-BF70-3F01F4985BBC}">
      <dsp:nvSpPr>
        <dsp:cNvPr id="0" name=""/>
        <dsp:cNvSpPr/>
      </dsp:nvSpPr>
      <dsp:spPr>
        <a:xfrm>
          <a:off x="1582437" y="561078"/>
          <a:ext cx="8994120" cy="1370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000" tIns="145000" rIns="145000" bIns="145000" numCol="1" spcCol="1270" anchor="ctr" anchorCtr="0">
          <a:noAutofit/>
        </a:bodyPr>
        <a:lstStyle/>
        <a:p>
          <a:pPr marL="0" lvl="0" indent="0" algn="l" defTabSz="622300">
            <a:lnSpc>
              <a:spcPct val="100000"/>
            </a:lnSpc>
            <a:spcBef>
              <a:spcPct val="0"/>
            </a:spcBef>
            <a:spcAft>
              <a:spcPct val="35000"/>
            </a:spcAft>
            <a:buNone/>
          </a:pPr>
          <a:r>
            <a:rPr lang="en-GB" sz="1400" kern="1200"/>
            <a:t>For future projects, we would like our group to have the same enthusiasm and perseverance that was exhibited during this project. All group members channelled their individual skills into the appropriate places, whether that was leading the development and testing of the extension or making sure that the code was as clear as possible and adhered to good programming practices.</a:t>
          </a:r>
          <a:endParaRPr lang="en-US" sz="1400" kern="1200"/>
        </a:p>
      </dsp:txBody>
      <dsp:txXfrm>
        <a:off x="1582437" y="561078"/>
        <a:ext cx="8994120" cy="1370075"/>
      </dsp:txXfrm>
    </dsp:sp>
    <dsp:sp modelId="{F9944285-A097-4F69-ABD4-223B18E9E065}">
      <dsp:nvSpPr>
        <dsp:cNvPr id="0" name=""/>
        <dsp:cNvSpPr/>
      </dsp:nvSpPr>
      <dsp:spPr>
        <a:xfrm>
          <a:off x="0" y="2244314"/>
          <a:ext cx="10576558" cy="137007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94F502-93B9-4379-95BC-45F80A8A0DAA}">
      <dsp:nvSpPr>
        <dsp:cNvPr id="0" name=""/>
        <dsp:cNvSpPr/>
      </dsp:nvSpPr>
      <dsp:spPr>
        <a:xfrm>
          <a:off x="414447" y="2552581"/>
          <a:ext cx="753541" cy="7535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83B986-0847-4A13-8405-42A7E57D8F13}">
      <dsp:nvSpPr>
        <dsp:cNvPr id="0" name=""/>
        <dsp:cNvSpPr/>
      </dsp:nvSpPr>
      <dsp:spPr>
        <a:xfrm>
          <a:off x="1582437" y="2244314"/>
          <a:ext cx="8994120" cy="1370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000" tIns="145000" rIns="145000" bIns="145000" numCol="1" spcCol="1270" anchor="ctr" anchorCtr="0">
          <a:noAutofit/>
        </a:bodyPr>
        <a:lstStyle/>
        <a:p>
          <a:pPr marL="0" lvl="0" indent="0" algn="l" defTabSz="622300">
            <a:lnSpc>
              <a:spcPct val="100000"/>
            </a:lnSpc>
            <a:spcBef>
              <a:spcPct val="0"/>
            </a:spcBef>
            <a:spcAft>
              <a:spcPct val="35000"/>
            </a:spcAft>
            <a:buNone/>
          </a:pPr>
          <a:r>
            <a:rPr lang="en-GB" sz="1400" kern="1200" dirty="0"/>
            <a:t>A significant thing our group learned during this project is the importance of testing. Although, we were testing our code extensively throughout the project, we were doing this all manually. We have now realised that automating tests is extremely invaluable and time-efficient, </a:t>
          </a:r>
          <a:r>
            <a:rPr lang="en-GB" sz="1400" kern="1200" dirty="0" err="1"/>
            <a:t>e.g</a:t>
          </a:r>
          <a:r>
            <a:rPr lang="en-GB" sz="1400" kern="1200" dirty="0"/>
            <a:t> we could have added the relevant commands to our </a:t>
          </a:r>
          <a:r>
            <a:rPr lang="en-GB" sz="1400" kern="1200" dirty="0" err="1"/>
            <a:t>Makefile</a:t>
          </a:r>
          <a:r>
            <a:rPr lang="en-GB" sz="1400" kern="1200" dirty="0"/>
            <a:t>, so every time we call ‘make’ we are not only compiling our program but also testing it. </a:t>
          </a:r>
          <a:endParaRPr lang="en-US" sz="1400" kern="1200" dirty="0"/>
        </a:p>
      </dsp:txBody>
      <dsp:txXfrm>
        <a:off x="1582437" y="2244314"/>
        <a:ext cx="8994120" cy="1370075"/>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BC7EB-A982-4245-95D0-8BBA729BE71C}" type="datetimeFigureOut">
              <a:rPr lang="en-US" smtClean="0"/>
              <a:t>6/21/19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F4233-2F1E-0348-A6F1-C46E854F1794}" type="slidenum">
              <a:rPr lang="en-US" smtClean="0"/>
              <a:t>‹#›</a:t>
            </a:fld>
            <a:endParaRPr lang="en-US"/>
          </a:p>
        </p:txBody>
      </p:sp>
    </p:spTree>
    <p:extLst>
      <p:ext uri="{BB962C8B-B14F-4D97-AF65-F5344CB8AC3E}">
        <p14:creationId xmlns:p14="http://schemas.microsoft.com/office/powerpoint/2010/main" val="1142757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50F4233-2F1E-0348-A6F1-C46E854F1794}" type="slidenum">
              <a:rPr lang="en-US" smtClean="0"/>
              <a:t>48</a:t>
            </a:fld>
            <a:endParaRPr lang="en-US"/>
          </a:p>
        </p:txBody>
      </p:sp>
    </p:spTree>
    <p:extLst>
      <p:ext uri="{BB962C8B-B14F-4D97-AF65-F5344CB8AC3E}">
        <p14:creationId xmlns:p14="http://schemas.microsoft.com/office/powerpoint/2010/main" val="343511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6/21/19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6/21/19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6/21/19</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dirty="0"/>
              <a:t>6/21/19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6/21/19</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6/21/19</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6/21/19</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6/21/19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6/21/19</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6/21/19</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6</a:t>
            </a:r>
          </a:p>
          <a:p>
            <a:pPr lvl="6"/>
            <a:r>
              <a:rPr lang="en-US"/>
              <a:t>7</a:t>
            </a:r>
          </a:p>
          <a:p>
            <a:pPr lvl="7"/>
            <a:r>
              <a:rPr lang="en-US"/>
              <a:t>8</a:t>
            </a:r>
          </a:p>
          <a:p>
            <a:pPr lvl="8"/>
            <a:r>
              <a:rPr lang="en-US"/>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6/21/19</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chessprogramming.org/index.php?title=Chess_Wizard_(GUI)&amp;action=edit&amp;redlink=1" TargetMode="External"/><Relationship Id="rId13" Type="http://schemas.openxmlformats.org/officeDocument/2006/relationships/hyperlink" Target="https://www.chessprogramming.org/index.php?title=Jose&amp;action=edit&amp;redlink=1" TargetMode="External"/><Relationship Id="rId3" Type="http://schemas.openxmlformats.org/officeDocument/2006/relationships/hyperlink" Target="https://www.chessprogramming.org/Arena" TargetMode="External"/><Relationship Id="rId7" Type="http://schemas.openxmlformats.org/officeDocument/2006/relationships/hyperlink" Target="https://www.chessprogramming.org/ChessPartner" TargetMode="External"/><Relationship Id="rId12" Type="http://schemas.openxmlformats.org/officeDocument/2006/relationships/hyperlink" Target="https://www.chessprogramming.org/index.php?title=Jerry&amp;action=edit&amp;redlink=1" TargetMode="External"/><Relationship Id="rId2" Type="http://schemas.openxmlformats.org/officeDocument/2006/relationships/hyperlink" Target="https://www.chessprogramming.org/Aquarium" TargetMode="External"/><Relationship Id="rId16" Type="http://schemas.openxmlformats.org/officeDocument/2006/relationships/hyperlink" Target="https://www.chessprogramming.org/PyChess" TargetMode="External"/><Relationship Id="rId1" Type="http://schemas.openxmlformats.org/officeDocument/2006/relationships/slideLayout" Target="../slideLayouts/slideLayout2.xml"/><Relationship Id="rId6" Type="http://schemas.openxmlformats.org/officeDocument/2006/relationships/hyperlink" Target="https://www.chessprogramming.org/Chess_for_Android" TargetMode="External"/><Relationship Id="rId11" Type="http://schemas.openxmlformats.org/officeDocument/2006/relationships/hyperlink" Target="https://www.chessprogramming.org/HIARCS_Chess_Explorer" TargetMode="External"/><Relationship Id="rId5" Type="http://schemas.openxmlformats.org/officeDocument/2006/relationships/hyperlink" Target="https://www.chessprogramming.org/ChessBase_(Database)" TargetMode="External"/><Relationship Id="rId15" Type="http://schemas.openxmlformats.org/officeDocument/2006/relationships/hyperlink" Target="https://www.chessprogramming.org/index.php?title=LittleBlitzer&amp;action=edit&amp;redlink=1" TargetMode="External"/><Relationship Id="rId10" Type="http://schemas.openxmlformats.org/officeDocument/2006/relationships/hyperlink" Target="https://www.chessprogramming.org/Fritz#FritzGUI" TargetMode="External"/><Relationship Id="rId4" Type="http://schemas.openxmlformats.org/officeDocument/2006/relationships/hyperlink" Target="https://www.chessprogramming.org/Chess_Assistant" TargetMode="External"/><Relationship Id="rId9" Type="http://schemas.openxmlformats.org/officeDocument/2006/relationships/hyperlink" Target="https://www.chessprogramming.org/index.php?title=Cute_Chess&amp;action=edit&amp;redlink=1" TargetMode="External"/><Relationship Id="rId14" Type="http://schemas.openxmlformats.org/officeDocument/2006/relationships/hyperlink" Target="https://www.chessprogramming.org/index.php?title=Kvetka&amp;action=edit&amp;redlink=1"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tiff"/></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3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13"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7" name="Content Placeholder 3" descr="A picture containing sitting, indoor, object, next&#10;&#10;Description automatically generated">
            <a:extLst>
              <a:ext uri="{FF2B5EF4-FFF2-40B4-BE49-F238E27FC236}">
                <a16:creationId xmlns:a16="http://schemas.microsoft.com/office/drawing/2014/main" id="{B93FC8E5-912F-4649-8DBF-CE9C60AC620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09109" y="503759"/>
            <a:ext cx="2963203" cy="5926410"/>
          </a:xfrm>
          <a:prstGeom prst="rect">
            <a:avLst/>
          </a:prstGeom>
        </p:spPr>
      </p:pic>
      <p:sp>
        <p:nvSpPr>
          <p:cNvPr id="5" name="TextBox 4">
            <a:extLst>
              <a:ext uri="{FF2B5EF4-FFF2-40B4-BE49-F238E27FC236}">
                <a16:creationId xmlns:a16="http://schemas.microsoft.com/office/drawing/2014/main" id="{FB2C2D14-8D71-A644-A22F-474F769933C1}"/>
              </a:ext>
            </a:extLst>
          </p:cNvPr>
          <p:cNvSpPr txBox="1"/>
          <p:nvPr/>
        </p:nvSpPr>
        <p:spPr>
          <a:xfrm>
            <a:off x="1659454" y="1555829"/>
            <a:ext cx="9190336" cy="3785652"/>
          </a:xfrm>
          <a:prstGeom prst="rect">
            <a:avLst/>
          </a:prstGeom>
          <a:noFill/>
        </p:spPr>
        <p:txBody>
          <a:bodyPr wrap="none" rtlCol="0">
            <a:spAutoFit/>
          </a:bodyPr>
          <a:lstStyle/>
          <a:p>
            <a:r>
              <a:rPr lang="en-US" sz="24000">
                <a:effectLst>
                  <a:outerShdw blurRad="50800" dist="38100" dir="5400000" algn="t" rotWithShape="0">
                    <a:prstClr val="black">
                      <a:alpha val="40000"/>
                    </a:prstClr>
                  </a:outerShdw>
                </a:effectLst>
              </a:rPr>
              <a:t>ZONA</a:t>
            </a:r>
            <a:endParaRPr lang="en-US" sz="20000">
              <a:effectLst>
                <a:outerShdw blurRad="50800" dist="38100" dir="5400000" algn="t" rotWithShape="0">
                  <a:prstClr val="black">
                    <a:alpha val="40000"/>
                  </a:prstClr>
                </a:outerShdw>
              </a:effectLst>
            </a:endParaRPr>
          </a:p>
        </p:txBody>
      </p:sp>
    </p:spTree>
    <p:extLst>
      <p:ext uri="{BB962C8B-B14F-4D97-AF65-F5344CB8AC3E}">
        <p14:creationId xmlns:p14="http://schemas.microsoft.com/office/powerpoint/2010/main" val="42622145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1">
            <a:extLst>
              <a:ext uri="{FF2B5EF4-FFF2-40B4-BE49-F238E27FC236}">
                <a16:creationId xmlns:a16="http://schemas.microsoft.com/office/drawing/2014/main" id="{719652FA-D353-734D-AC0E-53C07CD73CA5}"/>
              </a:ext>
            </a:extLst>
          </p:cNvPr>
          <p:cNvSpPr>
            <a:spLocks noGrp="1"/>
          </p:cNvSpPr>
          <p:nvPr>
            <p:ph type="title"/>
          </p:nvPr>
        </p:nvSpPr>
        <p:spPr>
          <a:xfrm>
            <a:off x="1759287" y="798881"/>
            <a:ext cx="8673427" cy="1048945"/>
          </a:xfrm>
        </p:spPr>
        <p:txBody>
          <a:bodyPr>
            <a:normAutofit/>
          </a:bodyPr>
          <a:lstStyle/>
          <a:p>
            <a:r>
              <a:rPr lang="en-US">
                <a:solidFill>
                  <a:schemeClr val="tx1"/>
                </a:solidFill>
              </a:rPr>
              <a:t>Implementation of Assembler</a:t>
            </a:r>
          </a:p>
        </p:txBody>
      </p:sp>
      <p:graphicFrame>
        <p:nvGraphicFramePr>
          <p:cNvPr id="6" name="Content Placeholder 2">
            <a:extLst>
              <a:ext uri="{FF2B5EF4-FFF2-40B4-BE49-F238E27FC236}">
                <a16:creationId xmlns:a16="http://schemas.microsoft.com/office/drawing/2014/main" id="{E203EE42-8214-4817-8852-47E6C082BAC7}"/>
              </a:ext>
            </a:extLst>
          </p:cNvPr>
          <p:cNvGraphicFramePr>
            <a:graphicFrameLocks noGrp="1"/>
          </p:cNvGraphicFramePr>
          <p:nvPr>
            <p:ph idx="1"/>
            <p:extLst>
              <p:ext uri="{D42A27DB-BD31-4B8C-83A1-F6EECF244321}">
                <p14:modId xmlns:p14="http://schemas.microsoft.com/office/powerpoint/2010/main" val="2003968759"/>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9398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2" name="Group 8">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0"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8"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3" name="Group 29">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1" name="Rectangle 30">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31">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64" name="Rectangle 34">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36">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8"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1"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9"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6"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6C23E5DD-692F-0045-9757-12BE5FD936F3}"/>
              </a:ext>
            </a:extLst>
          </p:cNvPr>
          <p:cNvSpPr>
            <a:spLocks noGrp="1"/>
          </p:cNvSpPr>
          <p:nvPr>
            <p:ph type="title"/>
          </p:nvPr>
        </p:nvSpPr>
        <p:spPr>
          <a:xfrm>
            <a:off x="1378425" y="5199797"/>
            <a:ext cx="9435152" cy="789673"/>
          </a:xfrm>
        </p:spPr>
        <p:txBody>
          <a:bodyPr vert="horz" lIns="228600" tIns="228600" rIns="228600" bIns="0" rtlCol="0" anchor="ctr">
            <a:normAutofit/>
          </a:bodyPr>
          <a:lstStyle/>
          <a:p>
            <a:pPr>
              <a:lnSpc>
                <a:spcPct val="80000"/>
              </a:lnSpc>
            </a:pPr>
            <a:r>
              <a:rPr lang="en-US">
                <a:solidFill>
                  <a:schemeClr val="bg1"/>
                </a:solidFill>
              </a:rPr>
              <a:t>Dependency Graph for Assembler</a:t>
            </a:r>
          </a:p>
        </p:txBody>
      </p:sp>
      <p:sp>
        <p:nvSpPr>
          <p:cNvPr id="66" name="Freeform: Shape 57">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AA6F82C-C510-D440-AEB3-2E07EE6A00CC}"/>
              </a:ext>
            </a:extLst>
          </p:cNvPr>
          <p:cNvPicPr>
            <a:picLocks noChangeAspect="1"/>
          </p:cNvPicPr>
          <p:nvPr/>
        </p:nvPicPr>
        <p:blipFill>
          <a:blip r:embed="rId2"/>
          <a:stretch>
            <a:fillRect/>
          </a:stretch>
        </p:blipFill>
        <p:spPr>
          <a:xfrm>
            <a:off x="385633" y="844044"/>
            <a:ext cx="11637961" cy="3287723"/>
          </a:xfrm>
          <a:prstGeom prst="rect">
            <a:avLst/>
          </a:prstGeom>
        </p:spPr>
      </p:pic>
    </p:spTree>
    <p:extLst>
      <p:ext uri="{BB962C8B-B14F-4D97-AF65-F5344CB8AC3E}">
        <p14:creationId xmlns:p14="http://schemas.microsoft.com/office/powerpoint/2010/main" val="263409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ABA000-2FCD-4DB3-9284-8E0F26D8CB30}"/>
              </a:ext>
            </a:extLst>
          </p:cNvPr>
          <p:cNvSpPr>
            <a:spLocks noGrp="1"/>
          </p:cNvSpPr>
          <p:nvPr>
            <p:ph type="title"/>
          </p:nvPr>
        </p:nvSpPr>
        <p:spPr>
          <a:xfrm>
            <a:off x="885443" y="2360255"/>
            <a:ext cx="5776646" cy="589967"/>
          </a:xfrm>
        </p:spPr>
        <p:txBody>
          <a:bodyPr>
            <a:normAutofit fontScale="90000"/>
          </a:bodyPr>
          <a:lstStyle/>
          <a:p>
            <a:r>
              <a:rPr lang="en-US"/>
              <a:t>Linked List Structure</a:t>
            </a:r>
          </a:p>
        </p:txBody>
      </p:sp>
      <p:sp>
        <p:nvSpPr>
          <p:cNvPr id="4" name="Text Placeholder 3">
            <a:extLst>
              <a:ext uri="{FF2B5EF4-FFF2-40B4-BE49-F238E27FC236}">
                <a16:creationId xmlns:a16="http://schemas.microsoft.com/office/drawing/2014/main" id="{DE956FF3-A97F-42FE-AA0E-7F6C0E2AE59B}"/>
              </a:ext>
            </a:extLst>
          </p:cNvPr>
          <p:cNvSpPr>
            <a:spLocks noGrp="1"/>
          </p:cNvSpPr>
          <p:nvPr>
            <p:ph type="body" sz="half" idx="2"/>
          </p:nvPr>
        </p:nvSpPr>
        <p:spPr>
          <a:xfrm>
            <a:off x="885443" y="2998360"/>
            <a:ext cx="5776646" cy="1820850"/>
          </a:xfrm>
        </p:spPr>
        <p:txBody>
          <a:bodyPr vert="horz" lIns="91440" tIns="45720" rIns="91440" bIns="45720" rtlCol="0" anchor="t">
            <a:normAutofit/>
          </a:bodyPr>
          <a:lstStyle/>
          <a:p>
            <a:pPr algn="l"/>
            <a:r>
              <a:rPr lang="en-US"/>
              <a:t>Structure made it simple to determine the position of labels in the instruction after the first initial pass, so when dealing with branch instructions we could correctly calculate the offset between the branch instruction and its label</a:t>
            </a:r>
          </a:p>
        </p:txBody>
      </p:sp>
      <p:pic>
        <p:nvPicPr>
          <p:cNvPr id="7" name="Picture 7" descr="A close up of text on a black background&#10;&#10;Description generated with very high confidence">
            <a:extLst>
              <a:ext uri="{FF2B5EF4-FFF2-40B4-BE49-F238E27FC236}">
                <a16:creationId xmlns:a16="http://schemas.microsoft.com/office/drawing/2014/main" id="{1B663DC2-384E-4382-A344-3E3E4B7342AD}"/>
              </a:ext>
            </a:extLst>
          </p:cNvPr>
          <p:cNvPicPr>
            <a:picLocks noChangeAspect="1"/>
          </p:cNvPicPr>
          <p:nvPr/>
        </p:nvPicPr>
        <p:blipFill>
          <a:blip r:embed="rId2"/>
          <a:stretch>
            <a:fillRect/>
          </a:stretch>
        </p:blipFill>
        <p:spPr>
          <a:xfrm>
            <a:off x="7689136" y="1351568"/>
            <a:ext cx="4151243" cy="4101224"/>
          </a:xfrm>
          <a:prstGeom prst="rect">
            <a:avLst/>
          </a:prstGeom>
        </p:spPr>
      </p:pic>
    </p:spTree>
    <p:extLst>
      <p:ext uri="{BB962C8B-B14F-4D97-AF65-F5344CB8AC3E}">
        <p14:creationId xmlns:p14="http://schemas.microsoft.com/office/powerpoint/2010/main" val="134315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33391-FBF7-4EA2-8A15-8FDC7DACDB97}"/>
              </a:ext>
            </a:extLst>
          </p:cNvPr>
          <p:cNvSpPr>
            <a:spLocks noGrp="1"/>
          </p:cNvSpPr>
          <p:nvPr>
            <p:ph type="title"/>
          </p:nvPr>
        </p:nvSpPr>
        <p:spPr/>
        <p:txBody>
          <a:bodyPr/>
          <a:lstStyle/>
          <a:p>
            <a:r>
              <a:rPr lang="en-US"/>
              <a:t>Issues</a:t>
            </a:r>
          </a:p>
        </p:txBody>
      </p:sp>
      <p:sp>
        <p:nvSpPr>
          <p:cNvPr id="3" name="Content Placeholder 2">
            <a:extLst>
              <a:ext uri="{FF2B5EF4-FFF2-40B4-BE49-F238E27FC236}">
                <a16:creationId xmlns:a16="http://schemas.microsoft.com/office/drawing/2014/main" id="{CFE9B0BA-A307-40AB-B655-545A7F0F85FC}"/>
              </a:ext>
            </a:extLst>
          </p:cNvPr>
          <p:cNvSpPr>
            <a:spLocks noGrp="1"/>
          </p:cNvSpPr>
          <p:nvPr>
            <p:ph sz="half" idx="1"/>
          </p:nvPr>
        </p:nvSpPr>
        <p:spPr/>
        <p:txBody>
          <a:bodyPr vert="horz" lIns="91440" tIns="45720" rIns="91440" bIns="45720" rtlCol="0" anchor="t">
            <a:normAutofit lnSpcReduction="10000"/>
          </a:bodyPr>
          <a:lstStyle/>
          <a:p>
            <a:r>
              <a:rPr lang="en-US"/>
              <a:t>Use of '</a:t>
            </a:r>
            <a:r>
              <a:rPr lang="en-US" err="1"/>
              <a:t>strtok</a:t>
            </a:r>
            <a:r>
              <a:rPr lang="en-US"/>
              <a:t>' function. Function was causing many issues when debugging.</a:t>
            </a:r>
          </a:p>
          <a:p>
            <a:r>
              <a:rPr lang="en-US"/>
              <a:t>Branch instruction was incorrectly calculating the position of each label causing issues with any test which used branch. Issue was due to incorrect use of '</a:t>
            </a:r>
            <a:r>
              <a:rPr lang="en-US" err="1"/>
              <a:t>strtok</a:t>
            </a:r>
            <a:r>
              <a:rPr lang="en-US"/>
              <a:t>' function.</a:t>
            </a:r>
          </a:p>
        </p:txBody>
      </p:sp>
      <p:sp>
        <p:nvSpPr>
          <p:cNvPr id="4" name="Content Placeholder 3">
            <a:extLst>
              <a:ext uri="{FF2B5EF4-FFF2-40B4-BE49-F238E27FC236}">
                <a16:creationId xmlns:a16="http://schemas.microsoft.com/office/drawing/2014/main" id="{179BE3C8-FE4D-49F8-9CDD-97D35649FFC6}"/>
              </a:ext>
            </a:extLst>
          </p:cNvPr>
          <p:cNvSpPr>
            <a:spLocks noGrp="1"/>
          </p:cNvSpPr>
          <p:nvPr>
            <p:ph sz="half" idx="2"/>
          </p:nvPr>
        </p:nvSpPr>
        <p:spPr/>
        <p:txBody>
          <a:bodyPr vert="horz" lIns="91440" tIns="45720" rIns="91440" bIns="45720" rtlCol="0" anchor="t">
            <a:normAutofit lnSpcReduction="10000"/>
          </a:bodyPr>
          <a:lstStyle/>
          <a:p>
            <a:r>
              <a:rPr lang="en-US"/>
              <a:t>Interpreting operand in an instruction was a bit of a hassle, however defining a separate function ('</a:t>
            </a:r>
            <a:r>
              <a:rPr lang="en-US" err="1"/>
              <a:t>getOperandMask</a:t>
            </a:r>
            <a:r>
              <a:rPr lang="en-US"/>
              <a:t>') to do this interpretation made it much simpler, including when the operand needed to be rotated.</a:t>
            </a:r>
          </a:p>
          <a:p>
            <a:r>
              <a:rPr lang="en-US"/>
              <a:t>Function reused many times across different instructions.</a:t>
            </a:r>
          </a:p>
        </p:txBody>
      </p:sp>
    </p:spTree>
    <p:extLst>
      <p:ext uri="{BB962C8B-B14F-4D97-AF65-F5344CB8AC3E}">
        <p14:creationId xmlns:p14="http://schemas.microsoft.com/office/powerpoint/2010/main" val="1299786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8ED8D-9583-4D8B-A7E7-8BD5B952D937}"/>
              </a:ext>
            </a:extLst>
          </p:cNvPr>
          <p:cNvSpPr>
            <a:spLocks noGrp="1"/>
          </p:cNvSpPr>
          <p:nvPr>
            <p:ph type="title"/>
          </p:nvPr>
        </p:nvSpPr>
        <p:spPr>
          <a:xfrm>
            <a:off x="888631" y="1734972"/>
            <a:ext cx="3501197" cy="436450"/>
          </a:xfrm>
        </p:spPr>
        <p:txBody>
          <a:bodyPr/>
          <a:lstStyle/>
          <a:p>
            <a:r>
              <a:rPr lang="en-US"/>
              <a:t>Optional Tests</a:t>
            </a:r>
          </a:p>
        </p:txBody>
      </p:sp>
      <p:pic>
        <p:nvPicPr>
          <p:cNvPr id="5" name="Picture 5">
            <a:extLst>
              <a:ext uri="{FF2B5EF4-FFF2-40B4-BE49-F238E27FC236}">
                <a16:creationId xmlns:a16="http://schemas.microsoft.com/office/drawing/2014/main" id="{3F227319-50C5-4B03-BA8A-30C73D49B6A3}"/>
              </a:ext>
            </a:extLst>
          </p:cNvPr>
          <p:cNvPicPr>
            <a:picLocks noGrp="1" noChangeAspect="1"/>
          </p:cNvPicPr>
          <p:nvPr>
            <p:ph idx="1"/>
          </p:nvPr>
        </p:nvPicPr>
        <p:blipFill>
          <a:blip r:embed="rId2"/>
          <a:stretch>
            <a:fillRect/>
          </a:stretch>
        </p:blipFill>
        <p:spPr>
          <a:xfrm>
            <a:off x="7237850" y="1903779"/>
            <a:ext cx="2019300" cy="3048000"/>
          </a:xfrm>
          <a:prstGeom prst="rect">
            <a:avLst/>
          </a:prstGeom>
        </p:spPr>
      </p:pic>
      <p:sp>
        <p:nvSpPr>
          <p:cNvPr id="4" name="Text Placeholder 3">
            <a:extLst>
              <a:ext uri="{FF2B5EF4-FFF2-40B4-BE49-F238E27FC236}">
                <a16:creationId xmlns:a16="http://schemas.microsoft.com/office/drawing/2014/main" id="{D34E03E2-40B0-4EDE-B9B9-3C283B4FFF2F}"/>
              </a:ext>
            </a:extLst>
          </p:cNvPr>
          <p:cNvSpPr>
            <a:spLocks noGrp="1"/>
          </p:cNvSpPr>
          <p:nvPr>
            <p:ph type="body" sz="half" idx="2"/>
          </p:nvPr>
        </p:nvSpPr>
        <p:spPr>
          <a:xfrm>
            <a:off x="888631" y="2370926"/>
            <a:ext cx="3501197" cy="2500826"/>
          </a:xfrm>
        </p:spPr>
        <p:txBody>
          <a:bodyPr vert="horz" lIns="91440" tIns="45720" rIns="91440" bIns="45720" rtlCol="0" anchor="t">
            <a:normAutofit fontScale="70000" lnSpcReduction="20000"/>
          </a:bodyPr>
          <a:lstStyle/>
          <a:p>
            <a:pPr algn="l"/>
            <a:r>
              <a:rPr lang="en-US"/>
              <a:t>Failing optional tests involving shifted registers.</a:t>
            </a:r>
          </a:p>
          <a:p>
            <a:pPr algn="l"/>
            <a:r>
              <a:rPr lang="en-US"/>
              <a:t>In emulator, we believe there is an issue with our logic of how our carry bit is calculated for these cases, otherwise the implementation would appear correct.</a:t>
            </a:r>
          </a:p>
          <a:p>
            <a:pPr algn="l"/>
            <a:r>
              <a:rPr lang="en-US"/>
              <a:t>In assembler, these cases should be straightforward to implement by extending our function which interprets the operand as an immediate value or a register by including a case for a shifted register.</a:t>
            </a:r>
          </a:p>
          <a:p>
            <a:pPr algn="l"/>
            <a:r>
              <a:rPr lang="en-US"/>
              <a:t>However given time constraints we decided to focus on passing the main tests.</a:t>
            </a:r>
          </a:p>
        </p:txBody>
      </p:sp>
    </p:spTree>
    <p:extLst>
      <p:ext uri="{BB962C8B-B14F-4D97-AF65-F5344CB8AC3E}">
        <p14:creationId xmlns:p14="http://schemas.microsoft.com/office/powerpoint/2010/main" val="2002474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C9829A-26F6-4595-8608-1A9F57DA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5343792-FB15-4868-8582-6FB07FD065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7CA8F4A2-D471-40D9-BE89-06C70ACF4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E43E1CEC-4E49-49E9-8548-8B05B6374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B7F53ED1-039D-4BD7-A3E5-297729B93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8487EB7-2469-4867-A80E-D9CD5B2303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46143F0D-FDD9-4B87-911C-BBCFB8055C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2CFC98FE-A0AD-4DC3-A501-9F93E7F473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9AF90DC1-0B6B-4A93-A014-09751AD4D3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A2DFFBBE-16F4-4A5E-8934-167B73FFE0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A5E67C3A-5087-485D-96E5-21B8644E3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73EB781F-58BE-4B7A-B99B-B318ADFCCB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39F2F29-AFA9-4E0B-A2E1-685BA3BB01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43647B4C-97BD-4193-A694-A8175A54A1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6780C14-905F-45FA-A058-1B4832451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5C09B360-91DE-4815-B792-78F1DDAB6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32364EA9-C91C-4187-AEA7-3E676F04E1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07D3A95-0DDF-4B14-AD7D-3C5465533F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8B7A11B-83DF-4C00-836D-1BB371B3BB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478F3A2-7617-467C-9F1C-0024CC8404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9110FCBA-0E4F-4C72-A148-BA0CC4D7EC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5F9AC703-6A55-44D2-A2D0-4C80B2C31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A950B910-1A21-48FB-9E68-E71923756A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F594A2EF-2FF2-48A2-91C9-0279003075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6" name="Rectangle 35">
              <a:extLst>
                <a:ext uri="{FF2B5EF4-FFF2-40B4-BE49-F238E27FC236}">
                  <a16:creationId xmlns:a16="http://schemas.microsoft.com/office/drawing/2014/main" id="{40F210D1-1084-4A86-8697-6421DF5C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22">
              <a:extLst>
                <a:ext uri="{FF2B5EF4-FFF2-40B4-BE49-F238E27FC236}">
                  <a16:creationId xmlns:a16="http://schemas.microsoft.com/office/drawing/2014/main" id="{40B25474-8A86-43C1-B77B-EA2994CB4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ACEAD7B-B41B-4FE1-AD76-97F79C2C2C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D41BFD9-B0C3-3A49-AAD6-EB8AF8443689}"/>
              </a:ext>
            </a:extLst>
          </p:cNvPr>
          <p:cNvSpPr>
            <a:spLocks noGrp="1"/>
          </p:cNvSpPr>
          <p:nvPr>
            <p:ph type="title"/>
          </p:nvPr>
        </p:nvSpPr>
        <p:spPr>
          <a:xfrm>
            <a:off x="888631" y="2358391"/>
            <a:ext cx="3498979" cy="2453676"/>
          </a:xfrm>
        </p:spPr>
        <p:txBody>
          <a:bodyPr>
            <a:normAutofit/>
          </a:bodyPr>
          <a:lstStyle/>
          <a:p>
            <a:r>
              <a:rPr lang="en-US"/>
              <a:t>Review of Part I and Part II</a:t>
            </a:r>
          </a:p>
        </p:txBody>
      </p:sp>
      <p:pic>
        <p:nvPicPr>
          <p:cNvPr id="5" name="Picture 4" descr="A screenshot of a cell phone&#10;&#10;Description automatically generated">
            <a:extLst>
              <a:ext uri="{FF2B5EF4-FFF2-40B4-BE49-F238E27FC236}">
                <a16:creationId xmlns:a16="http://schemas.microsoft.com/office/drawing/2014/main" id="{D5A5622B-CB88-7748-915D-FBE40883C2D4}"/>
              </a:ext>
            </a:extLst>
          </p:cNvPr>
          <p:cNvPicPr>
            <a:picLocks noChangeAspect="1"/>
          </p:cNvPicPr>
          <p:nvPr/>
        </p:nvPicPr>
        <p:blipFill rotWithShape="1">
          <a:blip r:embed="rId2"/>
          <a:srcRect t="6888" r="-3" b="24087"/>
          <a:stretch/>
        </p:blipFill>
        <p:spPr>
          <a:xfrm>
            <a:off x="5115908" y="804036"/>
            <a:ext cx="6274561" cy="2977469"/>
          </a:xfrm>
          <a:prstGeom prst="rect">
            <a:avLst/>
          </a:prstGeom>
          <a:ln w="9525">
            <a:solidFill>
              <a:schemeClr val="tx1">
                <a:alpha val="20000"/>
              </a:schemeClr>
            </a:solidFill>
          </a:ln>
        </p:spPr>
      </p:pic>
      <p:sp>
        <p:nvSpPr>
          <p:cNvPr id="3" name="Content Placeholder 2">
            <a:extLst>
              <a:ext uri="{FF2B5EF4-FFF2-40B4-BE49-F238E27FC236}">
                <a16:creationId xmlns:a16="http://schemas.microsoft.com/office/drawing/2014/main" id="{33AC90BD-9D78-C741-ABF9-5DD20CB5A873}"/>
              </a:ext>
            </a:extLst>
          </p:cNvPr>
          <p:cNvSpPr>
            <a:spLocks noGrp="1"/>
          </p:cNvSpPr>
          <p:nvPr>
            <p:ph idx="1"/>
          </p:nvPr>
        </p:nvSpPr>
        <p:spPr>
          <a:xfrm>
            <a:off x="5118447" y="4267830"/>
            <a:ext cx="6281873" cy="1783977"/>
          </a:xfrm>
        </p:spPr>
        <p:txBody>
          <a:bodyPr>
            <a:normAutofit/>
          </a:bodyPr>
          <a:lstStyle/>
          <a:p>
            <a:pPr>
              <a:lnSpc>
                <a:spcPct val="110000"/>
              </a:lnSpc>
            </a:pPr>
            <a:r>
              <a:rPr lang="en-GB" sz="1500"/>
              <a:t>Overall, as a group, we are very happy with the final result for Part I and II. We successfully met the criteria that was required, and our file structure and code were both very clean and concise. </a:t>
            </a:r>
            <a:endParaRPr lang="en-US"/>
          </a:p>
        </p:txBody>
      </p:sp>
    </p:spTree>
    <p:extLst>
      <p:ext uri="{BB962C8B-B14F-4D97-AF65-F5344CB8AC3E}">
        <p14:creationId xmlns:p14="http://schemas.microsoft.com/office/powerpoint/2010/main" val="35966024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68D903-F26B-46F9-911C-92FEC6A69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8E6E148-E023-4954-86E3-30141DFB5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1" name="Freeform 5">
              <a:extLst>
                <a:ext uri="{FF2B5EF4-FFF2-40B4-BE49-F238E27FC236}">
                  <a16:creationId xmlns:a16="http://schemas.microsoft.com/office/drawing/2014/main" id="{0D3F982F-CC17-4661-8EAF-7BC5E6735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2" name="Freeform 6">
              <a:extLst>
                <a:ext uri="{FF2B5EF4-FFF2-40B4-BE49-F238E27FC236}">
                  <a16:creationId xmlns:a16="http://schemas.microsoft.com/office/drawing/2014/main" id="{90D37B37-763F-44D7-AEBC-44893638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3" name="Freeform 7">
              <a:extLst>
                <a:ext uri="{FF2B5EF4-FFF2-40B4-BE49-F238E27FC236}">
                  <a16:creationId xmlns:a16="http://schemas.microsoft.com/office/drawing/2014/main" id="{37E4608D-34B6-48E2-8243-67D04B36F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4" name="Freeform 8">
              <a:extLst>
                <a:ext uri="{FF2B5EF4-FFF2-40B4-BE49-F238E27FC236}">
                  <a16:creationId xmlns:a16="http://schemas.microsoft.com/office/drawing/2014/main" id="{F40C4AC8-50E7-49B1-8864-2CE866701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5" name="Freeform 9">
              <a:extLst>
                <a:ext uri="{FF2B5EF4-FFF2-40B4-BE49-F238E27FC236}">
                  <a16:creationId xmlns:a16="http://schemas.microsoft.com/office/drawing/2014/main" id="{8B74515D-097E-4D6D-9614-3EE424776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6" name="Freeform 10">
              <a:extLst>
                <a:ext uri="{FF2B5EF4-FFF2-40B4-BE49-F238E27FC236}">
                  <a16:creationId xmlns:a16="http://schemas.microsoft.com/office/drawing/2014/main" id="{B01B715E-8AF8-4069-AFF6-C4731F0C3B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7" name="Freeform 11">
              <a:extLst>
                <a:ext uri="{FF2B5EF4-FFF2-40B4-BE49-F238E27FC236}">
                  <a16:creationId xmlns:a16="http://schemas.microsoft.com/office/drawing/2014/main" id="{E1E01D11-2228-4016-AD29-65D1C6DB2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8" name="Freeform 12">
              <a:extLst>
                <a:ext uri="{FF2B5EF4-FFF2-40B4-BE49-F238E27FC236}">
                  <a16:creationId xmlns:a16="http://schemas.microsoft.com/office/drawing/2014/main" id="{1459FE25-5A43-4BCE-B99B-4F40DE8A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9" name="Freeform 13">
              <a:extLst>
                <a:ext uri="{FF2B5EF4-FFF2-40B4-BE49-F238E27FC236}">
                  <a16:creationId xmlns:a16="http://schemas.microsoft.com/office/drawing/2014/main" id="{3B23074C-316F-47BD-8C6B-EC2FF4952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20" name="Freeform 14">
              <a:extLst>
                <a:ext uri="{FF2B5EF4-FFF2-40B4-BE49-F238E27FC236}">
                  <a16:creationId xmlns:a16="http://schemas.microsoft.com/office/drawing/2014/main" id="{A8080108-D92A-4D64-AFA7-DCCBAF669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1" name="Freeform 15">
              <a:extLst>
                <a:ext uri="{FF2B5EF4-FFF2-40B4-BE49-F238E27FC236}">
                  <a16:creationId xmlns:a16="http://schemas.microsoft.com/office/drawing/2014/main" id="{4CDA9133-E392-4602-8F72-342B0F2B1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2" name="Freeform 16">
              <a:extLst>
                <a:ext uri="{FF2B5EF4-FFF2-40B4-BE49-F238E27FC236}">
                  <a16:creationId xmlns:a16="http://schemas.microsoft.com/office/drawing/2014/main" id="{41574FAC-64B1-48BF-9962-5F1D6F293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3" name="Freeform 17">
              <a:extLst>
                <a:ext uri="{FF2B5EF4-FFF2-40B4-BE49-F238E27FC236}">
                  <a16:creationId xmlns:a16="http://schemas.microsoft.com/office/drawing/2014/main" id="{3C0763C8-12E2-42A2-96FE-5731CDF29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4" name="Freeform 18">
              <a:extLst>
                <a:ext uri="{FF2B5EF4-FFF2-40B4-BE49-F238E27FC236}">
                  <a16:creationId xmlns:a16="http://schemas.microsoft.com/office/drawing/2014/main" id="{FA456C9D-7219-467B-B2AD-D5789A7D2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5" name="Freeform 19">
              <a:extLst>
                <a:ext uri="{FF2B5EF4-FFF2-40B4-BE49-F238E27FC236}">
                  <a16:creationId xmlns:a16="http://schemas.microsoft.com/office/drawing/2014/main" id="{77284864-DE74-4A45-AD93-F63035040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6" name="Freeform 20">
              <a:extLst>
                <a:ext uri="{FF2B5EF4-FFF2-40B4-BE49-F238E27FC236}">
                  <a16:creationId xmlns:a16="http://schemas.microsoft.com/office/drawing/2014/main" id="{2ECA1844-43F9-45F6-B52D-4854DBC48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7" name="Freeform 21">
              <a:extLst>
                <a:ext uri="{FF2B5EF4-FFF2-40B4-BE49-F238E27FC236}">
                  <a16:creationId xmlns:a16="http://schemas.microsoft.com/office/drawing/2014/main" id="{F9ECEA64-1836-4323-A0A3-D4F829112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8" name="Freeform 22">
              <a:extLst>
                <a:ext uri="{FF2B5EF4-FFF2-40B4-BE49-F238E27FC236}">
                  <a16:creationId xmlns:a16="http://schemas.microsoft.com/office/drawing/2014/main" id="{950F914B-7F44-4D5A-97BB-4BE453F4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9" name="Freeform 23">
              <a:extLst>
                <a:ext uri="{FF2B5EF4-FFF2-40B4-BE49-F238E27FC236}">
                  <a16:creationId xmlns:a16="http://schemas.microsoft.com/office/drawing/2014/main" id="{A3EFB651-6736-424B-995D-48C4B0E5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31" name="Group 30">
            <a:extLst>
              <a:ext uri="{FF2B5EF4-FFF2-40B4-BE49-F238E27FC236}">
                <a16:creationId xmlns:a16="http://schemas.microsoft.com/office/drawing/2014/main" id="{1FB4E014-64CE-4D11-A129-94A1893FA6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DFBDC1C1-8061-451F-8181-9F0402645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C35F105D-10BD-4664-8966-82DC76172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6C9E557E-56E2-4C47-BB57-B5D2A4FB3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ABBFAE0-E709-6542-A92D-FE77CE433426}"/>
              </a:ext>
            </a:extLst>
          </p:cNvPr>
          <p:cNvSpPr>
            <a:spLocks noGrp="1"/>
          </p:cNvSpPr>
          <p:nvPr>
            <p:ph type="ctrTitle"/>
          </p:nvPr>
        </p:nvSpPr>
        <p:spPr>
          <a:xfrm>
            <a:off x="1759236" y="2075504"/>
            <a:ext cx="8679915" cy="1748729"/>
          </a:xfrm>
        </p:spPr>
        <p:txBody>
          <a:bodyPr>
            <a:normAutofit/>
          </a:bodyPr>
          <a:lstStyle/>
          <a:p>
            <a:r>
              <a:rPr lang="en-US"/>
              <a:t>Part III: Raspberry Pi</a:t>
            </a:r>
          </a:p>
        </p:txBody>
      </p:sp>
    </p:spTree>
    <p:extLst>
      <p:ext uri="{BB962C8B-B14F-4D97-AF65-F5344CB8AC3E}">
        <p14:creationId xmlns:p14="http://schemas.microsoft.com/office/powerpoint/2010/main" val="378092257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DF99E89-2563-456F-B5D4-160DEE0CD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4A71C40D-734D-4F39-8737-5C8BA32074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55" name="Freeform 5">
              <a:extLst>
                <a:ext uri="{FF2B5EF4-FFF2-40B4-BE49-F238E27FC236}">
                  <a16:creationId xmlns:a16="http://schemas.microsoft.com/office/drawing/2014/main" id="{D68D4899-7F5D-4934-AD79-650587EDA5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6">
              <a:extLst>
                <a:ext uri="{FF2B5EF4-FFF2-40B4-BE49-F238E27FC236}">
                  <a16:creationId xmlns:a16="http://schemas.microsoft.com/office/drawing/2014/main" id="{3E41BB5D-1F00-42C2-AE54-2CAC49C7D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7">
              <a:extLst>
                <a:ext uri="{FF2B5EF4-FFF2-40B4-BE49-F238E27FC236}">
                  <a16:creationId xmlns:a16="http://schemas.microsoft.com/office/drawing/2014/main" id="{A4DBBA02-FEC1-40A5-BF9C-1359CFAB04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8">
              <a:extLst>
                <a:ext uri="{FF2B5EF4-FFF2-40B4-BE49-F238E27FC236}">
                  <a16:creationId xmlns:a16="http://schemas.microsoft.com/office/drawing/2014/main" id="{75E4F6F9-0C93-46E0-A8DB-03A0A3B465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2C8282D9-5D00-4E27-84DF-44258FD15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0">
              <a:extLst>
                <a:ext uri="{FF2B5EF4-FFF2-40B4-BE49-F238E27FC236}">
                  <a16:creationId xmlns:a16="http://schemas.microsoft.com/office/drawing/2014/main" id="{C5A9E120-D439-4B7E-82EF-7F69765CBC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1">
              <a:extLst>
                <a:ext uri="{FF2B5EF4-FFF2-40B4-BE49-F238E27FC236}">
                  <a16:creationId xmlns:a16="http://schemas.microsoft.com/office/drawing/2014/main" id="{D3B8F32A-505F-4A00-9604-F4D27CC600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12">
              <a:extLst>
                <a:ext uri="{FF2B5EF4-FFF2-40B4-BE49-F238E27FC236}">
                  <a16:creationId xmlns:a16="http://schemas.microsoft.com/office/drawing/2014/main" id="{5D2BD7D3-5461-4D62-ACA7-752C50E37C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13">
              <a:extLst>
                <a:ext uri="{FF2B5EF4-FFF2-40B4-BE49-F238E27FC236}">
                  <a16:creationId xmlns:a16="http://schemas.microsoft.com/office/drawing/2014/main" id="{1F943461-BA2C-4C1E-B605-DD91634A02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14">
              <a:extLst>
                <a:ext uri="{FF2B5EF4-FFF2-40B4-BE49-F238E27FC236}">
                  <a16:creationId xmlns:a16="http://schemas.microsoft.com/office/drawing/2014/main" id="{8D65CE35-9507-4296-87F4-9DE3BD1BC9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C09C73DE-89A9-4399-A92D-A9E4815BBD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769ED85D-816E-4017-8E8E-B598C51AD3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17">
              <a:extLst>
                <a:ext uri="{FF2B5EF4-FFF2-40B4-BE49-F238E27FC236}">
                  <a16:creationId xmlns:a16="http://schemas.microsoft.com/office/drawing/2014/main" id="{0E1D7772-0F2D-4EEE-9DC7-5D31B4C29A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18">
              <a:extLst>
                <a:ext uri="{FF2B5EF4-FFF2-40B4-BE49-F238E27FC236}">
                  <a16:creationId xmlns:a16="http://schemas.microsoft.com/office/drawing/2014/main" id="{A8B0A57D-F4D8-4118-B7B3-3D8B65512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19">
              <a:extLst>
                <a:ext uri="{FF2B5EF4-FFF2-40B4-BE49-F238E27FC236}">
                  <a16:creationId xmlns:a16="http://schemas.microsoft.com/office/drawing/2014/main" id="{21DEE514-C820-47D9-A85F-6D61205CA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20">
              <a:extLst>
                <a:ext uri="{FF2B5EF4-FFF2-40B4-BE49-F238E27FC236}">
                  <a16:creationId xmlns:a16="http://schemas.microsoft.com/office/drawing/2014/main" id="{5F4E47FC-1294-4F6D-BCE2-5B7F69EED6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21">
              <a:extLst>
                <a:ext uri="{FF2B5EF4-FFF2-40B4-BE49-F238E27FC236}">
                  <a16:creationId xmlns:a16="http://schemas.microsoft.com/office/drawing/2014/main" id="{83823698-F934-4676-89A0-6E6741DC50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22">
              <a:extLst>
                <a:ext uri="{FF2B5EF4-FFF2-40B4-BE49-F238E27FC236}">
                  <a16:creationId xmlns:a16="http://schemas.microsoft.com/office/drawing/2014/main" id="{2483272C-495D-4C6A-B475-4EF534D7E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23">
              <a:extLst>
                <a:ext uri="{FF2B5EF4-FFF2-40B4-BE49-F238E27FC236}">
                  <a16:creationId xmlns:a16="http://schemas.microsoft.com/office/drawing/2014/main" id="{1B2C5A65-DDAA-4B58-8562-9FC39A7EEC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24">
              <a:extLst>
                <a:ext uri="{FF2B5EF4-FFF2-40B4-BE49-F238E27FC236}">
                  <a16:creationId xmlns:a16="http://schemas.microsoft.com/office/drawing/2014/main" id="{7CA4DDB9-0C15-48B6-8B77-844E0F305B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25">
              <a:extLst>
                <a:ext uri="{FF2B5EF4-FFF2-40B4-BE49-F238E27FC236}">
                  <a16:creationId xmlns:a16="http://schemas.microsoft.com/office/drawing/2014/main" id="{D19C52F2-DC72-46BE-8609-6C60317FB8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descr="A circuit board&#10;&#10;Description automatically generated">
            <a:extLst>
              <a:ext uri="{FF2B5EF4-FFF2-40B4-BE49-F238E27FC236}">
                <a16:creationId xmlns:a16="http://schemas.microsoft.com/office/drawing/2014/main" id="{962D384F-7D2B-6F4E-B3D6-A21A4BFAD4C0}"/>
              </a:ext>
            </a:extLst>
          </p:cNvPr>
          <p:cNvPicPr>
            <a:picLocks noChangeAspect="1"/>
          </p:cNvPicPr>
          <p:nvPr/>
        </p:nvPicPr>
        <p:blipFill rotWithShape="1">
          <a:blip r:embed="rId2"/>
          <a:srcRect t="20205" r="-1" b="23543"/>
          <a:stretch/>
        </p:blipFill>
        <p:spPr>
          <a:xfrm>
            <a:off x="20" y="227"/>
            <a:ext cx="12191675" cy="6858000"/>
          </a:xfrm>
          <a:prstGeom prst="rect">
            <a:avLst/>
          </a:prstGeom>
        </p:spPr>
      </p:pic>
      <p:sp>
        <p:nvSpPr>
          <p:cNvPr id="77" name="Rectangle 76">
            <a:extLst>
              <a:ext uri="{FF2B5EF4-FFF2-40B4-BE49-F238E27FC236}">
                <a16:creationId xmlns:a16="http://schemas.microsoft.com/office/drawing/2014/main" id="{0E67B768-463B-44DC-B9D8-586C68112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7860" cy="6858000"/>
          </a:xfrm>
          <a:prstGeom prst="rect">
            <a:avLst/>
          </a:prstGeom>
          <a:solidFill>
            <a:srgbClr val="000001">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E0F70719-FB48-41D4-BFFA-34AE379DED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69719" y="1699589"/>
            <a:ext cx="3671786" cy="3467610"/>
            <a:chOff x="700573" y="1816768"/>
            <a:chExt cx="3671786" cy="3467610"/>
          </a:xfrm>
        </p:grpSpPr>
        <p:sp>
          <p:nvSpPr>
            <p:cNvPr id="80" name="Rectangle 79">
              <a:extLst>
                <a:ext uri="{FF2B5EF4-FFF2-40B4-BE49-F238E27FC236}">
                  <a16:creationId xmlns:a16="http://schemas.microsoft.com/office/drawing/2014/main" id="{35EE703B-4C33-48C5-8EDA-74929BFED5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0573" y="1816768"/>
              <a:ext cx="3671785" cy="50292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22">
              <a:extLst>
                <a:ext uri="{FF2B5EF4-FFF2-40B4-BE49-F238E27FC236}">
                  <a16:creationId xmlns:a16="http://schemas.microsoft.com/office/drawing/2014/main" id="{89CAEA7E-CCCD-4631-A8A3-54DDE2591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1975"/>
              <a:ext cx="315988" cy="27240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C86AB9B-95D9-4B9B-8636-07A25D0D8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9D9E5F3-36C8-1046-BF66-92E51DE6B51F}"/>
              </a:ext>
            </a:extLst>
          </p:cNvPr>
          <p:cNvSpPr>
            <a:spLocks noGrp="1"/>
          </p:cNvSpPr>
          <p:nvPr>
            <p:ph type="title"/>
          </p:nvPr>
        </p:nvSpPr>
        <p:spPr>
          <a:xfrm>
            <a:off x="6656123" y="2358391"/>
            <a:ext cx="3498979" cy="2453676"/>
          </a:xfrm>
        </p:spPr>
        <p:txBody>
          <a:bodyPr>
            <a:normAutofit/>
          </a:bodyPr>
          <a:lstStyle/>
          <a:p>
            <a:r>
              <a:rPr lang="en-US" sz="3700"/>
              <a:t>General Purpose IO on Raspberry Pi</a:t>
            </a:r>
          </a:p>
        </p:txBody>
      </p:sp>
      <p:sp>
        <p:nvSpPr>
          <p:cNvPr id="3" name="Content Placeholder 2">
            <a:extLst>
              <a:ext uri="{FF2B5EF4-FFF2-40B4-BE49-F238E27FC236}">
                <a16:creationId xmlns:a16="http://schemas.microsoft.com/office/drawing/2014/main" id="{A2A11DCA-9163-4E49-B78B-95C4ECF6D3DB}"/>
              </a:ext>
            </a:extLst>
          </p:cNvPr>
          <p:cNvSpPr>
            <a:spLocks noGrp="1"/>
          </p:cNvSpPr>
          <p:nvPr>
            <p:ph idx="1"/>
          </p:nvPr>
        </p:nvSpPr>
        <p:spPr>
          <a:xfrm>
            <a:off x="816297" y="803186"/>
            <a:ext cx="3032542" cy="5248622"/>
          </a:xfrm>
        </p:spPr>
        <p:txBody>
          <a:bodyPr>
            <a:normAutofit/>
          </a:bodyPr>
          <a:lstStyle/>
          <a:p>
            <a:pPr marL="0" indent="0">
              <a:buNone/>
            </a:pPr>
            <a:r>
              <a:rPr lang="en-GB">
                <a:solidFill>
                  <a:srgbClr val="FFFFFE"/>
                </a:solidFill>
              </a:rPr>
              <a:t>For part III, we correctly assembled </a:t>
            </a:r>
            <a:r>
              <a:rPr lang="en-GB" err="1">
                <a:solidFill>
                  <a:srgbClr val="FFFFFE"/>
                </a:solidFill>
              </a:rPr>
              <a:t>gpio.s</a:t>
            </a:r>
            <a:r>
              <a:rPr lang="en-GB">
                <a:solidFill>
                  <a:srgbClr val="FFFFFE"/>
                </a:solidFill>
              </a:rPr>
              <a:t> into </a:t>
            </a:r>
            <a:r>
              <a:rPr lang="en-GB" err="1">
                <a:solidFill>
                  <a:srgbClr val="FFFFFE"/>
                </a:solidFill>
              </a:rPr>
              <a:t>kernel.img</a:t>
            </a:r>
            <a:r>
              <a:rPr lang="en-GB">
                <a:solidFill>
                  <a:srgbClr val="FFFFFE"/>
                </a:solidFill>
              </a:rPr>
              <a:t>. Replacing the Raspberry Pi's kernel with our assembled </a:t>
            </a:r>
            <a:r>
              <a:rPr lang="en-GB" err="1">
                <a:solidFill>
                  <a:srgbClr val="FFFFFE"/>
                </a:solidFill>
              </a:rPr>
              <a:t>kernel.img</a:t>
            </a:r>
            <a:r>
              <a:rPr lang="en-GB">
                <a:solidFill>
                  <a:srgbClr val="FFFFFE"/>
                </a:solidFill>
              </a:rPr>
              <a:t> successfully simulated the on and off of an LED on the Raspberry Pi Board.</a:t>
            </a:r>
          </a:p>
          <a:p>
            <a:pPr marL="0" indent="0">
              <a:buNone/>
            </a:pPr>
            <a:endParaRPr lang="en-GB">
              <a:solidFill>
                <a:srgbClr val="FFFFFE"/>
              </a:solidFill>
            </a:endParaRPr>
          </a:p>
          <a:p>
            <a:pPr marL="0" indent="0">
              <a:buNone/>
            </a:pPr>
            <a:endParaRPr lang="en-GB">
              <a:solidFill>
                <a:srgbClr val="FFFFFE"/>
              </a:solidFill>
            </a:endParaRPr>
          </a:p>
          <a:p>
            <a:pPr marL="0" indent="0">
              <a:buNone/>
            </a:pPr>
            <a:endParaRPr lang="en-GB">
              <a:solidFill>
                <a:srgbClr val="FFFFFE"/>
              </a:solidFill>
            </a:endParaRPr>
          </a:p>
        </p:txBody>
      </p:sp>
    </p:spTree>
    <p:extLst>
      <p:ext uri="{BB962C8B-B14F-4D97-AF65-F5344CB8AC3E}">
        <p14:creationId xmlns:p14="http://schemas.microsoft.com/office/powerpoint/2010/main" val="403132725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68D903-F26B-46F9-911C-92FEC6A69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8E6E148-E023-4954-86E3-30141DFB5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1" name="Freeform 5">
              <a:extLst>
                <a:ext uri="{FF2B5EF4-FFF2-40B4-BE49-F238E27FC236}">
                  <a16:creationId xmlns:a16="http://schemas.microsoft.com/office/drawing/2014/main" id="{0D3F982F-CC17-4661-8EAF-7BC5E6735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2" name="Freeform 6">
              <a:extLst>
                <a:ext uri="{FF2B5EF4-FFF2-40B4-BE49-F238E27FC236}">
                  <a16:creationId xmlns:a16="http://schemas.microsoft.com/office/drawing/2014/main" id="{90D37B37-763F-44D7-AEBC-44893638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3" name="Freeform 7">
              <a:extLst>
                <a:ext uri="{FF2B5EF4-FFF2-40B4-BE49-F238E27FC236}">
                  <a16:creationId xmlns:a16="http://schemas.microsoft.com/office/drawing/2014/main" id="{37E4608D-34B6-48E2-8243-67D04B36F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4" name="Freeform 8">
              <a:extLst>
                <a:ext uri="{FF2B5EF4-FFF2-40B4-BE49-F238E27FC236}">
                  <a16:creationId xmlns:a16="http://schemas.microsoft.com/office/drawing/2014/main" id="{F40C4AC8-50E7-49B1-8864-2CE866701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5" name="Freeform 9">
              <a:extLst>
                <a:ext uri="{FF2B5EF4-FFF2-40B4-BE49-F238E27FC236}">
                  <a16:creationId xmlns:a16="http://schemas.microsoft.com/office/drawing/2014/main" id="{8B74515D-097E-4D6D-9614-3EE424776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6" name="Freeform 10">
              <a:extLst>
                <a:ext uri="{FF2B5EF4-FFF2-40B4-BE49-F238E27FC236}">
                  <a16:creationId xmlns:a16="http://schemas.microsoft.com/office/drawing/2014/main" id="{B01B715E-8AF8-4069-AFF6-C4731F0C3B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7" name="Freeform 11">
              <a:extLst>
                <a:ext uri="{FF2B5EF4-FFF2-40B4-BE49-F238E27FC236}">
                  <a16:creationId xmlns:a16="http://schemas.microsoft.com/office/drawing/2014/main" id="{E1E01D11-2228-4016-AD29-65D1C6DB2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8" name="Freeform 12">
              <a:extLst>
                <a:ext uri="{FF2B5EF4-FFF2-40B4-BE49-F238E27FC236}">
                  <a16:creationId xmlns:a16="http://schemas.microsoft.com/office/drawing/2014/main" id="{1459FE25-5A43-4BCE-B99B-4F40DE8A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9" name="Freeform 13">
              <a:extLst>
                <a:ext uri="{FF2B5EF4-FFF2-40B4-BE49-F238E27FC236}">
                  <a16:creationId xmlns:a16="http://schemas.microsoft.com/office/drawing/2014/main" id="{3B23074C-316F-47BD-8C6B-EC2FF4952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20" name="Freeform 14">
              <a:extLst>
                <a:ext uri="{FF2B5EF4-FFF2-40B4-BE49-F238E27FC236}">
                  <a16:creationId xmlns:a16="http://schemas.microsoft.com/office/drawing/2014/main" id="{A8080108-D92A-4D64-AFA7-DCCBAF669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1" name="Freeform 15">
              <a:extLst>
                <a:ext uri="{FF2B5EF4-FFF2-40B4-BE49-F238E27FC236}">
                  <a16:creationId xmlns:a16="http://schemas.microsoft.com/office/drawing/2014/main" id="{4CDA9133-E392-4602-8F72-342B0F2B1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2" name="Freeform 16">
              <a:extLst>
                <a:ext uri="{FF2B5EF4-FFF2-40B4-BE49-F238E27FC236}">
                  <a16:creationId xmlns:a16="http://schemas.microsoft.com/office/drawing/2014/main" id="{41574FAC-64B1-48BF-9962-5F1D6F293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3" name="Freeform 17">
              <a:extLst>
                <a:ext uri="{FF2B5EF4-FFF2-40B4-BE49-F238E27FC236}">
                  <a16:creationId xmlns:a16="http://schemas.microsoft.com/office/drawing/2014/main" id="{3C0763C8-12E2-42A2-96FE-5731CDF29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4" name="Freeform 18">
              <a:extLst>
                <a:ext uri="{FF2B5EF4-FFF2-40B4-BE49-F238E27FC236}">
                  <a16:creationId xmlns:a16="http://schemas.microsoft.com/office/drawing/2014/main" id="{FA456C9D-7219-467B-B2AD-D5789A7D2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5" name="Freeform 19">
              <a:extLst>
                <a:ext uri="{FF2B5EF4-FFF2-40B4-BE49-F238E27FC236}">
                  <a16:creationId xmlns:a16="http://schemas.microsoft.com/office/drawing/2014/main" id="{77284864-DE74-4A45-AD93-F63035040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6" name="Freeform 20">
              <a:extLst>
                <a:ext uri="{FF2B5EF4-FFF2-40B4-BE49-F238E27FC236}">
                  <a16:creationId xmlns:a16="http://schemas.microsoft.com/office/drawing/2014/main" id="{2ECA1844-43F9-45F6-B52D-4854DBC48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7" name="Freeform 21">
              <a:extLst>
                <a:ext uri="{FF2B5EF4-FFF2-40B4-BE49-F238E27FC236}">
                  <a16:creationId xmlns:a16="http://schemas.microsoft.com/office/drawing/2014/main" id="{F9ECEA64-1836-4323-A0A3-D4F829112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8" name="Freeform 22">
              <a:extLst>
                <a:ext uri="{FF2B5EF4-FFF2-40B4-BE49-F238E27FC236}">
                  <a16:creationId xmlns:a16="http://schemas.microsoft.com/office/drawing/2014/main" id="{950F914B-7F44-4D5A-97BB-4BE453F4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9" name="Freeform 23">
              <a:extLst>
                <a:ext uri="{FF2B5EF4-FFF2-40B4-BE49-F238E27FC236}">
                  <a16:creationId xmlns:a16="http://schemas.microsoft.com/office/drawing/2014/main" id="{A3EFB651-6736-424B-995D-48C4B0E5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31" name="Group 30">
            <a:extLst>
              <a:ext uri="{FF2B5EF4-FFF2-40B4-BE49-F238E27FC236}">
                <a16:creationId xmlns:a16="http://schemas.microsoft.com/office/drawing/2014/main" id="{1FB4E014-64CE-4D11-A129-94A1893FA6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DFBDC1C1-8061-451F-8181-9F0402645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C35F105D-10BD-4664-8966-82DC76172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6C9E557E-56E2-4C47-BB57-B5D2A4FB3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ABBFAE0-E709-6542-A92D-FE77CE433426}"/>
              </a:ext>
            </a:extLst>
          </p:cNvPr>
          <p:cNvSpPr>
            <a:spLocks noGrp="1"/>
          </p:cNvSpPr>
          <p:nvPr>
            <p:ph type="ctrTitle"/>
          </p:nvPr>
        </p:nvSpPr>
        <p:spPr>
          <a:xfrm>
            <a:off x="1759236" y="2075504"/>
            <a:ext cx="8679915" cy="1748729"/>
          </a:xfrm>
        </p:spPr>
        <p:txBody>
          <a:bodyPr>
            <a:normAutofit/>
          </a:bodyPr>
          <a:lstStyle/>
          <a:p>
            <a:r>
              <a:rPr lang="en-US" sz="5000"/>
              <a:t>Part IV: ZONA Chess Engine</a:t>
            </a:r>
          </a:p>
        </p:txBody>
      </p:sp>
      <p:sp>
        <p:nvSpPr>
          <p:cNvPr id="4" name="TextBox 3">
            <a:extLst>
              <a:ext uri="{FF2B5EF4-FFF2-40B4-BE49-F238E27FC236}">
                <a16:creationId xmlns:a16="http://schemas.microsoft.com/office/drawing/2014/main" id="{8D59A4F3-5AF3-7A4A-AD7A-A34FDEF3502E}"/>
              </a:ext>
            </a:extLst>
          </p:cNvPr>
          <p:cNvSpPr txBox="1"/>
          <p:nvPr/>
        </p:nvSpPr>
        <p:spPr>
          <a:xfrm>
            <a:off x="4486275" y="3043238"/>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2410775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FF257A-042C-46B5-80D1-3E8CFD334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2836BD6-A1CD-4253-813F-3EDA642A7A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63EE4AB3-C905-497E-988B-4D7394894B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774DC5FF-D912-4C9F-811A-337208A3B4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E04E6A71-624A-4806-A53E-87BC73A85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E1871C83-254F-49CD-8EA7-8CB7089B80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427141DF-5457-4673-B816-C6C5C72AE9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BC9A176E-C84F-4816-97D4-426B396FC0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981B905A-332A-49BC-9456-7D0337D9BD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2EBD9769-DFB9-4970-91FF-137E685AF6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21DCB916-2D3C-46BC-9A95-EFC166D96C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189DAD37-FFF7-49FA-8FBB-D20A992D4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D148A64A-D598-4309-BCA9-F67ADE72CB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38A95D77-7745-4551-BBD5-3515A074D3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A2C20B7F-80D6-4D48-BB2A-9AEC854948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55589882-0BB8-42B0-B42F-32A75B1918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53673B9F-5864-445E-82E7-0A8324FA8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16FF3B3D-59FE-4AE1-AA54-14A691D6B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901CA0F0-4962-4EC5-BA5B-3F0A967FC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3DD02E26-C2AD-4062-85BD-28D172C9E7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D7B60BD4-07C1-461F-B38E-B39EBACA3A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D81BB3F7-E4A5-4BD9-A70D-FDA6C9127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B93A80B5-32BA-48BB-941A-4FC64AC62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4" name="Rectangle 33">
            <a:extLst>
              <a:ext uri="{FF2B5EF4-FFF2-40B4-BE49-F238E27FC236}">
                <a16:creationId xmlns:a16="http://schemas.microsoft.com/office/drawing/2014/main" id="{9C057A66-6E97-4BA5-B4B3-2690ACE3CE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22">
            <a:extLst>
              <a:ext uri="{FF2B5EF4-FFF2-40B4-BE49-F238E27FC236}">
                <a16:creationId xmlns:a16="http://schemas.microsoft.com/office/drawing/2014/main" id="{764884A8-16DD-467F-A648-70B32E20B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6681CD-6924-4550-926C-667FC2C6A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EE7B4D-1672-4842-9189-BDE469EE0509}"/>
              </a:ext>
            </a:extLst>
          </p:cNvPr>
          <p:cNvSpPr>
            <a:spLocks noGrp="1"/>
          </p:cNvSpPr>
          <p:nvPr>
            <p:ph type="title"/>
          </p:nvPr>
        </p:nvSpPr>
        <p:spPr>
          <a:xfrm>
            <a:off x="873978" y="1718735"/>
            <a:ext cx="5767566" cy="817981"/>
          </a:xfrm>
        </p:spPr>
        <p:txBody>
          <a:bodyPr anchor="ctr">
            <a:normAutofit fontScale="90000"/>
          </a:bodyPr>
          <a:lstStyle/>
          <a:p>
            <a:r>
              <a:rPr lang="en-US" sz="3600"/>
              <a:t>Why?</a:t>
            </a:r>
          </a:p>
        </p:txBody>
      </p:sp>
      <p:sp>
        <p:nvSpPr>
          <p:cNvPr id="3" name="Content Placeholder 2">
            <a:extLst>
              <a:ext uri="{FF2B5EF4-FFF2-40B4-BE49-F238E27FC236}">
                <a16:creationId xmlns:a16="http://schemas.microsoft.com/office/drawing/2014/main" id="{08FA5DEB-608F-B240-9BE0-424BDCD7FDAD}"/>
              </a:ext>
            </a:extLst>
          </p:cNvPr>
          <p:cNvSpPr>
            <a:spLocks noGrp="1"/>
          </p:cNvSpPr>
          <p:nvPr>
            <p:ph idx="1"/>
          </p:nvPr>
        </p:nvSpPr>
        <p:spPr>
          <a:xfrm>
            <a:off x="900093" y="2569999"/>
            <a:ext cx="5636948" cy="2683606"/>
          </a:xfrm>
        </p:spPr>
        <p:txBody>
          <a:bodyPr>
            <a:normAutofit/>
          </a:bodyPr>
          <a:lstStyle/>
          <a:p>
            <a:pPr algn="just"/>
            <a:r>
              <a:rPr lang="en-US" sz="2000">
                <a:solidFill>
                  <a:srgbClr val="FFFFFE"/>
                </a:solidFill>
              </a:rPr>
              <a:t>We love the game of chess</a:t>
            </a:r>
          </a:p>
          <a:p>
            <a:pPr algn="just"/>
            <a:r>
              <a:rPr lang="en-US" sz="2000">
                <a:solidFill>
                  <a:srgbClr val="FFFFFE"/>
                </a:solidFill>
              </a:rPr>
              <a:t>We wanted a challenge that was difficult yet enjoyable</a:t>
            </a:r>
          </a:p>
          <a:p>
            <a:pPr algn="just"/>
            <a:r>
              <a:rPr lang="en-US" sz="2000">
                <a:solidFill>
                  <a:srgbClr val="FFFFFE"/>
                </a:solidFill>
              </a:rPr>
              <a:t>We wanted to bring our </a:t>
            </a:r>
            <a:r>
              <a:rPr lang="en-GB" sz="2000">
                <a:solidFill>
                  <a:srgbClr val="FFFFFE"/>
                </a:solidFill>
              </a:rPr>
              <a:t>favourite</a:t>
            </a:r>
            <a:r>
              <a:rPr lang="en-US" sz="2000">
                <a:solidFill>
                  <a:srgbClr val="FFFFFE"/>
                </a:solidFill>
              </a:rPr>
              <a:t> physical board game into our own </a:t>
            </a:r>
            <a:r>
              <a:rPr lang="en-US" sz="2000" err="1">
                <a:solidFill>
                  <a:srgbClr val="FFFFFE"/>
                </a:solidFill>
              </a:rPr>
              <a:t>computerised</a:t>
            </a:r>
            <a:r>
              <a:rPr lang="en-US" sz="2000">
                <a:solidFill>
                  <a:srgbClr val="FFFFFE"/>
                </a:solidFill>
              </a:rPr>
              <a:t> version</a:t>
            </a:r>
          </a:p>
        </p:txBody>
      </p:sp>
      <p:pic>
        <p:nvPicPr>
          <p:cNvPr id="4" name="Picture 3" descr="A picture containing chessman, object, vase, sitting&#10;&#10;Description automatically generated">
            <a:extLst>
              <a:ext uri="{FF2B5EF4-FFF2-40B4-BE49-F238E27FC236}">
                <a16:creationId xmlns:a16="http://schemas.microsoft.com/office/drawing/2014/main" id="{5286084F-3172-9649-939E-2FC3244D888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615523" y="489868"/>
            <a:ext cx="3933256" cy="5811125"/>
          </a:xfrm>
          <a:prstGeom prst="rect">
            <a:avLst/>
          </a:prstGeom>
        </p:spPr>
      </p:pic>
    </p:spTree>
    <p:extLst>
      <p:ext uri="{BB962C8B-B14F-4D97-AF65-F5344CB8AC3E}">
        <p14:creationId xmlns:p14="http://schemas.microsoft.com/office/powerpoint/2010/main" val="407827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10">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2">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EB1FCF84-41BB-8A41-BF02-0A2D0D640842}"/>
              </a:ext>
            </a:extLst>
          </p:cNvPr>
          <p:cNvSpPr txBox="1"/>
          <p:nvPr/>
        </p:nvSpPr>
        <p:spPr>
          <a:xfrm>
            <a:off x="1759133" y="942031"/>
            <a:ext cx="8673427" cy="1048945"/>
          </a:xfrm>
          <a:prstGeom prst="rect">
            <a:avLst/>
          </a:prstGeom>
        </p:spPr>
        <p:txBody>
          <a:bodyPr vert="horz" lIns="228600" tIns="228600" rIns="228600" bIns="228600" rtlCol="0" anchor="ctr">
            <a:normAutofit/>
          </a:bodyPr>
          <a:lstStyle/>
          <a:p>
            <a:pPr algn="ctr" defTabSz="914400">
              <a:lnSpc>
                <a:spcPct val="85000"/>
              </a:lnSpc>
              <a:spcBef>
                <a:spcPct val="0"/>
              </a:spcBef>
              <a:spcAft>
                <a:spcPts val="600"/>
              </a:spcAft>
            </a:pPr>
            <a:r>
              <a:rPr lang="en-US" sz="4000" b="0" i="0" kern="1200" cap="none" spc="-150">
                <a:effectLst/>
                <a:latin typeface="+mj-lt"/>
                <a:ea typeface="+mj-ea"/>
                <a:cs typeface="+mj-cs"/>
              </a:rPr>
              <a:t>Contents</a:t>
            </a:r>
          </a:p>
        </p:txBody>
      </p:sp>
      <p:graphicFrame>
        <p:nvGraphicFramePr>
          <p:cNvPr id="38" name="Content Placeholder 2">
            <a:extLst>
              <a:ext uri="{FF2B5EF4-FFF2-40B4-BE49-F238E27FC236}">
                <a16:creationId xmlns:a16="http://schemas.microsoft.com/office/drawing/2014/main" id="{B7009EB3-D458-4EDB-98F4-303A63B82624}"/>
              </a:ext>
            </a:extLst>
          </p:cNvPr>
          <p:cNvGraphicFramePr>
            <a:graphicFrameLocks noGrp="1"/>
          </p:cNvGraphicFramePr>
          <p:nvPr>
            <p:ph idx="1"/>
            <p:extLst>
              <p:ext uri="{D42A27DB-BD31-4B8C-83A1-F6EECF244321}">
                <p14:modId xmlns:p14="http://schemas.microsoft.com/office/powerpoint/2010/main" val="2196406085"/>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5001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Group 140">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2"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122ABE1-BCA6-7E45-B3B5-9D3894DEBBDD}"/>
              </a:ext>
            </a:extLst>
          </p:cNvPr>
          <p:cNvSpPr>
            <a:spLocks noGrp="1"/>
          </p:cNvSpPr>
          <p:nvPr>
            <p:ph type="title"/>
          </p:nvPr>
        </p:nvSpPr>
        <p:spPr>
          <a:xfrm>
            <a:off x="904877" y="795527"/>
            <a:ext cx="10488547" cy="1190912"/>
          </a:xfrm>
        </p:spPr>
        <p:txBody>
          <a:bodyPr>
            <a:normAutofit/>
          </a:bodyPr>
          <a:lstStyle/>
          <a:p>
            <a:r>
              <a:rPr lang="en-US">
                <a:solidFill>
                  <a:schemeClr val="tx2"/>
                </a:solidFill>
              </a:rPr>
              <a:t>Arena</a:t>
            </a:r>
          </a:p>
        </p:txBody>
      </p:sp>
      <p:sp>
        <p:nvSpPr>
          <p:cNvPr id="164" name="Rectangle 163">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FEFF0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playwitharena.com/common/pic/a206_1280.png">
            <a:extLst>
              <a:ext uri="{FF2B5EF4-FFF2-40B4-BE49-F238E27FC236}">
                <a16:creationId xmlns:a16="http://schemas.microsoft.com/office/drawing/2014/main" id="{B58AA2CB-935F-124F-8693-D1DC6044BB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5447"/>
          <a:stretch/>
        </p:blipFill>
        <p:spPr bwMode="auto">
          <a:xfrm>
            <a:off x="1103257" y="2416047"/>
            <a:ext cx="4626864" cy="3346704"/>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58C7AED-FEF3-3B48-9B7E-8571F1FCD9A7}"/>
              </a:ext>
            </a:extLst>
          </p:cNvPr>
          <p:cNvSpPr>
            <a:spLocks noGrp="1"/>
          </p:cNvSpPr>
          <p:nvPr>
            <p:ph idx="1"/>
          </p:nvPr>
        </p:nvSpPr>
        <p:spPr>
          <a:xfrm>
            <a:off x="6380703" y="2228850"/>
            <a:ext cx="5028928" cy="3699669"/>
          </a:xfrm>
        </p:spPr>
        <p:txBody>
          <a:bodyPr>
            <a:normAutofit/>
          </a:bodyPr>
          <a:lstStyle/>
          <a:p>
            <a:pPr>
              <a:buClr>
                <a:srgbClr val="FEFF05"/>
              </a:buClr>
            </a:pPr>
            <a:r>
              <a:rPr lang="en-GB" b="1"/>
              <a:t>Arena</a:t>
            </a:r>
            <a:r>
              <a:rPr lang="en-GB"/>
              <a:t> Chess </a:t>
            </a:r>
            <a:r>
              <a:rPr lang="en-GB" b="1"/>
              <a:t>GUI</a:t>
            </a:r>
            <a:r>
              <a:rPr lang="en-GB"/>
              <a:t> is a Graphical User Interface (</a:t>
            </a:r>
            <a:r>
              <a:rPr lang="en-GB" b="1"/>
              <a:t>GUI</a:t>
            </a:r>
            <a:r>
              <a:rPr lang="en-GB"/>
              <a:t>) for chess. </a:t>
            </a:r>
          </a:p>
          <a:p>
            <a:pPr>
              <a:buClr>
                <a:srgbClr val="FEFF05"/>
              </a:buClr>
            </a:pPr>
            <a:r>
              <a:rPr lang="en-GB"/>
              <a:t>Compatible with </a:t>
            </a:r>
            <a:r>
              <a:rPr lang="en-GB" err="1"/>
              <a:t>Winboard</a:t>
            </a:r>
            <a:r>
              <a:rPr lang="en-GB"/>
              <a:t> protocol and the UCI protocol.</a:t>
            </a:r>
          </a:p>
          <a:p>
            <a:pPr>
              <a:buClr>
                <a:srgbClr val="FEFF05"/>
              </a:buClr>
            </a:pPr>
            <a:r>
              <a:rPr lang="en-GB"/>
              <a:t>In the </a:t>
            </a:r>
            <a:r>
              <a:rPr lang="en-GB" b="1"/>
              <a:t>ZONA Chess Engine</a:t>
            </a:r>
            <a:r>
              <a:rPr lang="en-GB"/>
              <a:t>, we have implemented the </a:t>
            </a:r>
            <a:r>
              <a:rPr lang="en-GB" b="1"/>
              <a:t>UCI protocol</a:t>
            </a:r>
            <a:r>
              <a:rPr lang="en-GB"/>
              <a:t>.</a:t>
            </a:r>
            <a:endParaRPr lang="en-US"/>
          </a:p>
        </p:txBody>
      </p:sp>
    </p:spTree>
    <p:extLst>
      <p:ext uri="{BB962C8B-B14F-4D97-AF65-F5344CB8AC3E}">
        <p14:creationId xmlns:p14="http://schemas.microsoft.com/office/powerpoint/2010/main" val="236110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5627FE-0AC5-4349-AC08-45A58BEC9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87AAF7B-2090-475D-9C3E-FDC03DD87A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F2DCEC33-4B31-44BC-99CB-9E4845DC4C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204E0A10-D288-4B22-87A1-737B0A37D1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9A3E042E-4911-425A-84BB-04BF90D0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3A49226D-3129-4C5A-9641-3D03BEEA79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9CC3C315-B515-4DD8-AC22-9D8417B37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1A961828-F78F-4D56-A98E-037806C63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739D4F9D-3728-42C1-8302-452D51321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B4D9647E-354D-4CA8-B4A7-39172E5EAC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3EC74E0-5222-4ACC-BCEC-1AA189D3BC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0AE72B4-084D-42E6-ABED-5FD4650D4B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9D1F5DD-8D50-4098-8D2B-10E284752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D48F3941-C3C7-4589-AA46-067F6BB2D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C16BBE9A-4BE3-4401-82C5-8041DB14E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06180330-CCD3-4D14-A652-D60C28252D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616C90F6-4133-43A5-B47C-7750FE28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D7C03F90-E828-4414-8A53-92069FFB6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ADDE443-75AA-4F32-A2EE-272C4347CE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ACD281C1-1D59-453F-A33A-D83E39EB06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0217FAC-29FE-4D6B-9BB4-FF41AA75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0D3CC33A-6E36-4A72-9965-8E20FB05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F128F04E-05CD-4035-A32B-6E9ABAB9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Rectangle 32">
            <a:extLst>
              <a:ext uri="{FF2B5EF4-FFF2-40B4-BE49-F238E27FC236}">
                <a16:creationId xmlns:a16="http://schemas.microsoft.com/office/drawing/2014/main" id="{BC2574CF-1D35-4994-87BD-5A3378E1A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788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436AC6-0471-6D40-B520-E1F1C0BE4E14}"/>
              </a:ext>
            </a:extLst>
          </p:cNvPr>
          <p:cNvSpPr>
            <a:spLocks noGrp="1"/>
          </p:cNvSpPr>
          <p:nvPr>
            <p:ph type="title"/>
          </p:nvPr>
        </p:nvSpPr>
        <p:spPr>
          <a:xfrm>
            <a:off x="645459" y="960120"/>
            <a:ext cx="3865695" cy="4171278"/>
          </a:xfrm>
        </p:spPr>
        <p:txBody>
          <a:bodyPr>
            <a:normAutofit/>
          </a:bodyPr>
          <a:lstStyle/>
          <a:p>
            <a:pPr algn="r"/>
            <a:r>
              <a:rPr lang="en-US" sz="4400">
                <a:solidFill>
                  <a:schemeClr val="tx1"/>
                </a:solidFill>
              </a:rPr>
              <a:t>Features</a:t>
            </a:r>
          </a:p>
        </p:txBody>
      </p:sp>
      <p:cxnSp>
        <p:nvCxnSpPr>
          <p:cNvPr id="35" name="Straight Connector 34">
            <a:extLst>
              <a:ext uri="{FF2B5EF4-FFF2-40B4-BE49-F238E27FC236}">
                <a16:creationId xmlns:a16="http://schemas.microsoft.com/office/drawing/2014/main" id="{68B6AB33-DFE6-4FE4-94FE-C9E25424AD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52263" y="1200150"/>
            <a:ext cx="0" cy="354397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B6037C-9BF2-8649-B785-F25CE28D68B8}"/>
              </a:ext>
            </a:extLst>
          </p:cNvPr>
          <p:cNvSpPr>
            <a:spLocks noGrp="1"/>
          </p:cNvSpPr>
          <p:nvPr>
            <p:ph idx="1"/>
          </p:nvPr>
        </p:nvSpPr>
        <p:spPr>
          <a:xfrm>
            <a:off x="4983164" y="385763"/>
            <a:ext cx="6319836" cy="5294313"/>
          </a:xfrm>
        </p:spPr>
        <p:txBody>
          <a:bodyPr>
            <a:normAutofit/>
          </a:bodyPr>
          <a:lstStyle/>
          <a:p>
            <a:pPr marL="0" indent="0">
              <a:lnSpc>
                <a:spcPct val="110000"/>
              </a:lnSpc>
              <a:buNone/>
            </a:pPr>
            <a:r>
              <a:rPr lang="en-US" sz="1700"/>
              <a:t>We have implemented quite a few clever features which have really made the development phase easier and improved the performance of the ZONA Chess Engine. </a:t>
            </a:r>
          </a:p>
          <a:p>
            <a:pPr marL="0" indent="0">
              <a:lnSpc>
                <a:spcPct val="110000"/>
              </a:lnSpc>
              <a:buNone/>
            </a:pPr>
            <a:r>
              <a:rPr lang="en-US" sz="1700" i="1"/>
              <a:t>Notable features include:</a:t>
            </a:r>
          </a:p>
          <a:p>
            <a:pPr marL="342900" indent="-342900">
              <a:lnSpc>
                <a:spcPct val="110000"/>
              </a:lnSpc>
              <a:buAutoNum type="arabicPeriod"/>
            </a:pPr>
            <a:r>
              <a:rPr lang="en-US" sz="1700"/>
              <a:t>Bitboards</a:t>
            </a:r>
          </a:p>
          <a:p>
            <a:pPr marL="342900" indent="-342900">
              <a:lnSpc>
                <a:spcPct val="110000"/>
              </a:lnSpc>
              <a:buAutoNum type="arabicPeriod"/>
            </a:pPr>
            <a:r>
              <a:rPr lang="en-US" sz="1700"/>
              <a:t>Array representation of the board</a:t>
            </a:r>
          </a:p>
          <a:p>
            <a:pPr marL="342900" indent="-342900">
              <a:lnSpc>
                <a:spcPct val="110000"/>
              </a:lnSpc>
              <a:buAutoNum type="arabicPeriod"/>
            </a:pPr>
            <a:r>
              <a:rPr lang="en-US" sz="1700"/>
              <a:t>Implementation of UCI Protocol </a:t>
            </a:r>
          </a:p>
          <a:p>
            <a:pPr marL="342900" indent="-342900">
              <a:lnSpc>
                <a:spcPct val="110000"/>
              </a:lnSpc>
              <a:buAutoNum type="arabicPeriod"/>
            </a:pPr>
            <a:r>
              <a:rPr lang="en-US" sz="1700"/>
              <a:t>‘Most Valuable Victim’ and ‘Least Valuable Aggressor’ heuristic</a:t>
            </a:r>
          </a:p>
          <a:p>
            <a:pPr marL="342900" indent="-342900">
              <a:lnSpc>
                <a:spcPct val="110000"/>
              </a:lnSpc>
              <a:buAutoNum type="arabicPeriod"/>
            </a:pPr>
            <a:r>
              <a:rPr lang="en-US" sz="1700"/>
              <a:t>Quiescence Search</a:t>
            </a:r>
          </a:p>
          <a:p>
            <a:pPr marL="342900" indent="-342900">
              <a:lnSpc>
                <a:spcPct val="110000"/>
              </a:lnSpc>
              <a:buAutoNum type="arabicPeriod"/>
            </a:pPr>
            <a:r>
              <a:rPr lang="en-US" sz="1700"/>
              <a:t>Notable mentions</a:t>
            </a:r>
          </a:p>
        </p:txBody>
      </p:sp>
    </p:spTree>
    <p:extLst>
      <p:ext uri="{BB962C8B-B14F-4D97-AF65-F5344CB8AC3E}">
        <p14:creationId xmlns:p14="http://schemas.microsoft.com/office/powerpoint/2010/main" val="2363606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74"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72CDC75-3FEE-D546-BC72-3F666F3D4B1B}"/>
              </a:ext>
            </a:extLst>
          </p:cNvPr>
          <p:cNvSpPr>
            <a:spLocks noGrp="1"/>
          </p:cNvSpPr>
          <p:nvPr>
            <p:ph type="title"/>
          </p:nvPr>
        </p:nvSpPr>
        <p:spPr>
          <a:xfrm>
            <a:off x="7269686" y="795527"/>
            <a:ext cx="4123738" cy="1433323"/>
          </a:xfrm>
        </p:spPr>
        <p:txBody>
          <a:bodyPr>
            <a:normAutofit/>
          </a:bodyPr>
          <a:lstStyle/>
          <a:p>
            <a:pPr algn="l"/>
            <a:r>
              <a:rPr lang="en-US" sz="3200">
                <a:solidFill>
                  <a:schemeClr val="tx2"/>
                </a:solidFill>
              </a:rPr>
              <a:t>1. Bitboards</a:t>
            </a:r>
          </a:p>
        </p:txBody>
      </p:sp>
      <p:sp>
        <p:nvSpPr>
          <p:cNvPr id="96" name="Rectangle 95">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rgbClr val="7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bitboard">
            <a:extLst>
              <a:ext uri="{FF2B5EF4-FFF2-40B4-BE49-F238E27FC236}">
                <a16:creationId xmlns:a16="http://schemas.microsoft.com/office/drawing/2014/main" id="{18E045C0-6DFB-B24C-98F6-4D68BC4291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31" r="-2" b="5580"/>
          <a:stretch/>
        </p:blipFill>
        <p:spPr bwMode="auto">
          <a:xfrm>
            <a:off x="972115" y="960214"/>
            <a:ext cx="5641848" cy="4919472"/>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0977704-D7A6-6E4D-9D06-A3619E11CCDC}"/>
              </a:ext>
            </a:extLst>
          </p:cNvPr>
          <p:cNvSpPr>
            <a:spLocks noGrp="1"/>
          </p:cNvSpPr>
          <p:nvPr>
            <p:ph idx="1"/>
          </p:nvPr>
        </p:nvSpPr>
        <p:spPr>
          <a:xfrm>
            <a:off x="7293817" y="2338388"/>
            <a:ext cx="4099607" cy="3678237"/>
          </a:xfrm>
        </p:spPr>
        <p:txBody>
          <a:bodyPr>
            <a:normAutofit/>
          </a:bodyPr>
          <a:lstStyle/>
          <a:p>
            <a:pPr>
              <a:buClr>
                <a:srgbClr val="7F0000"/>
              </a:buClr>
            </a:pPr>
            <a:r>
              <a:rPr lang="en-US"/>
              <a:t>In the ZONA Chess Engine we made use</a:t>
            </a:r>
            <a:r>
              <a:rPr lang="en-GB"/>
              <a:t> of bit-boards.</a:t>
            </a:r>
          </a:p>
          <a:p>
            <a:pPr>
              <a:buClr>
                <a:srgbClr val="7F0000"/>
              </a:buClr>
            </a:pPr>
            <a:r>
              <a:rPr lang="en-GB"/>
              <a:t>Bitboards are specialisations of the </a:t>
            </a:r>
            <a:r>
              <a:rPr lang="en-GB" b="1"/>
              <a:t>bit array data structure</a:t>
            </a:r>
            <a:r>
              <a:rPr lang="en-GB"/>
              <a:t>, in which each bit represents a game position/state. </a:t>
            </a:r>
          </a:p>
          <a:p>
            <a:pPr>
              <a:buClr>
                <a:srgbClr val="7F0000"/>
              </a:buClr>
            </a:pPr>
            <a:r>
              <a:rPr lang="en-GB"/>
              <a:t>Bit boards have been useful due to how they optimise the </a:t>
            </a:r>
            <a:r>
              <a:rPr lang="en-GB" b="1"/>
              <a:t>speed, performance and memory usage </a:t>
            </a:r>
            <a:r>
              <a:rPr lang="en-GB"/>
              <a:t>in calculations.</a:t>
            </a:r>
            <a:endParaRPr lang="en-US"/>
          </a:p>
        </p:txBody>
      </p:sp>
    </p:spTree>
    <p:extLst>
      <p:ext uri="{BB962C8B-B14F-4D97-AF65-F5344CB8AC3E}">
        <p14:creationId xmlns:p14="http://schemas.microsoft.com/office/powerpoint/2010/main" val="1321361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0"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72CDC75-3FEE-D546-BC72-3F666F3D4B1B}"/>
              </a:ext>
            </a:extLst>
          </p:cNvPr>
          <p:cNvSpPr>
            <a:spLocks noGrp="1"/>
          </p:cNvSpPr>
          <p:nvPr>
            <p:ph type="title"/>
          </p:nvPr>
        </p:nvSpPr>
        <p:spPr>
          <a:xfrm>
            <a:off x="7269686" y="795527"/>
            <a:ext cx="4123738" cy="1688181"/>
          </a:xfrm>
        </p:spPr>
        <p:txBody>
          <a:bodyPr>
            <a:normAutofit fontScale="90000"/>
          </a:bodyPr>
          <a:lstStyle/>
          <a:p>
            <a:pPr algn="l"/>
            <a:r>
              <a:rPr lang="en-US" sz="3200">
                <a:solidFill>
                  <a:schemeClr val="tx2"/>
                </a:solidFill>
              </a:rPr>
              <a:t>2. Array Representation of Chess Board </a:t>
            </a:r>
          </a:p>
        </p:txBody>
      </p:sp>
      <p:sp>
        <p:nvSpPr>
          <p:cNvPr id="162" name="Rectangle 161">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6" name="Picture 4" descr="Image result for chess board">
            <a:extLst>
              <a:ext uri="{FF2B5EF4-FFF2-40B4-BE49-F238E27FC236}">
                <a16:creationId xmlns:a16="http://schemas.microsoft.com/office/drawing/2014/main" id="{6CC2AF07-9F5E-4741-B3BE-6B730EBE71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421" r="-2" b="6381"/>
          <a:stretch/>
        </p:blipFill>
        <p:spPr bwMode="auto">
          <a:xfrm>
            <a:off x="972115" y="960214"/>
            <a:ext cx="5641848" cy="4919472"/>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0977704-D7A6-6E4D-9D06-A3619E11CCDC}"/>
              </a:ext>
            </a:extLst>
          </p:cNvPr>
          <p:cNvSpPr>
            <a:spLocks noGrp="1"/>
          </p:cNvSpPr>
          <p:nvPr>
            <p:ph idx="1"/>
          </p:nvPr>
        </p:nvSpPr>
        <p:spPr>
          <a:xfrm>
            <a:off x="7293817" y="2338388"/>
            <a:ext cx="4099607" cy="3678237"/>
          </a:xfrm>
        </p:spPr>
        <p:txBody>
          <a:bodyPr>
            <a:normAutofit/>
          </a:bodyPr>
          <a:lstStyle/>
          <a:p>
            <a:pPr>
              <a:buClr>
                <a:srgbClr val="7F0000"/>
              </a:buClr>
            </a:pPr>
            <a:r>
              <a:rPr lang="en-US"/>
              <a:t>In the ZONA Chess Engine we </a:t>
            </a:r>
            <a:r>
              <a:rPr lang="en-GB"/>
              <a:t>have represented the chess board as an array of size 120.</a:t>
            </a:r>
          </a:p>
          <a:p>
            <a:pPr fontAlgn="base"/>
            <a:r>
              <a:rPr lang="en-GB"/>
              <a:t>This representation of a chess board has proven to be greatly intuitive and useful throughout our project and works seamlessly with all the functions we have developed.</a:t>
            </a:r>
          </a:p>
        </p:txBody>
      </p:sp>
    </p:spTree>
    <p:extLst>
      <p:ext uri="{BB962C8B-B14F-4D97-AF65-F5344CB8AC3E}">
        <p14:creationId xmlns:p14="http://schemas.microsoft.com/office/powerpoint/2010/main" val="1235607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pic>
        <p:nvPicPr>
          <p:cNvPr id="34" name="Picture 2" descr="https://lh6.googleusercontent.com/41-fbt52YhjGy-AEVw1r2Fu0FrogLAa3NpaX4BgcZ7Leo2HdB8cH8nS2-92YNhIKBGk5N6A7alLT4l_A2dRiojgorCYAQyuoB5lsjqoGQScwAqlzS9MtwXdrtjXa8jd5quIL1GvM">
            <a:extLst>
              <a:ext uri="{FF2B5EF4-FFF2-40B4-BE49-F238E27FC236}">
                <a16:creationId xmlns:a16="http://schemas.microsoft.com/office/drawing/2014/main" id="{DBF3D76B-F4B7-3D41-855C-394491CA3A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136812" y="825156"/>
            <a:ext cx="4353698" cy="46101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lh6.googleusercontent.com/41-fbt52YhjGy-AEVw1r2Fu0FrogLAa3NpaX4BgcZ7Leo2HdB8cH8nS2-92YNhIKBGk5N6A7alLT4l_A2dRiojgorCYAQyuoB5lsjqoGQScwAqlzS9MtwXdrtjXa8jd5quIL1GvM">
            <a:extLst>
              <a:ext uri="{FF2B5EF4-FFF2-40B4-BE49-F238E27FC236}">
                <a16:creationId xmlns:a16="http://schemas.microsoft.com/office/drawing/2014/main" id="{529EBA2B-915E-1448-9917-4A6DC248FE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344673" y="1479313"/>
            <a:ext cx="3701105" cy="3301786"/>
          </a:xfrm>
          <a:prstGeom prst="rect">
            <a:avLst/>
          </a:prstGeom>
          <a:noFill/>
          <a:extLst>
            <a:ext uri="{909E8E84-426E-40DD-AFC4-6F175D3DCCD1}">
              <a14:hiddenFill xmlns:a14="http://schemas.microsoft.com/office/drawing/2010/main">
                <a:solidFill>
                  <a:srgbClr val="FFFFFF"/>
                </a:solidFill>
              </a14:hiddenFill>
            </a:ext>
          </a:extLst>
        </p:spPr>
      </p:pic>
      <p:sp>
        <p:nvSpPr>
          <p:cNvPr id="41" name="Right Arrow 40">
            <a:extLst>
              <a:ext uri="{FF2B5EF4-FFF2-40B4-BE49-F238E27FC236}">
                <a16:creationId xmlns:a16="http://schemas.microsoft.com/office/drawing/2014/main" id="{1B843E9F-4CD9-EC48-B0DE-454F843B7F30}"/>
              </a:ext>
            </a:extLst>
          </p:cNvPr>
          <p:cNvSpPr/>
          <p:nvPr/>
        </p:nvSpPr>
        <p:spPr>
          <a:xfrm>
            <a:off x="5972748" y="2939597"/>
            <a:ext cx="889687" cy="438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C714054-B4D5-D345-8260-15B1941D5415}"/>
              </a:ext>
            </a:extLst>
          </p:cNvPr>
          <p:cNvSpPr/>
          <p:nvPr/>
        </p:nvSpPr>
        <p:spPr>
          <a:xfrm>
            <a:off x="1027629" y="5585091"/>
            <a:ext cx="10372724" cy="923330"/>
          </a:xfrm>
          <a:prstGeom prst="rect">
            <a:avLst/>
          </a:prstGeom>
        </p:spPr>
        <p:txBody>
          <a:bodyPr wrap="square">
            <a:spAutoFit/>
          </a:bodyPr>
          <a:lstStyle/>
          <a:p>
            <a:r>
              <a:rPr lang="en-GB" b="1" i="1">
                <a:solidFill>
                  <a:srgbClr val="000000"/>
                </a:solidFill>
                <a:latin typeface="Arial" panose="020B0604020202020204" pitchFamily="34" charset="0"/>
              </a:rPr>
              <a:t>Figure 1: </a:t>
            </a:r>
            <a:r>
              <a:rPr lang="en-GB" i="1">
                <a:solidFill>
                  <a:srgbClr val="000000"/>
                </a:solidFill>
                <a:latin typeface="Arial" panose="020B0604020202020204" pitchFamily="34" charset="0"/>
              </a:rPr>
              <a:t>On left: 120-Board with ‘out of bounds’ squares (in grey) and ‘playable’ squares (in white). On right: 120-board with only showing ‘playable’ squares. 120-Board is stored as an array structure. The conversion between these two boards is defined as a function.</a:t>
            </a:r>
            <a:endParaRPr lang="en-US"/>
          </a:p>
        </p:txBody>
      </p:sp>
    </p:spTree>
    <p:extLst>
      <p:ext uri="{BB962C8B-B14F-4D97-AF65-F5344CB8AC3E}">
        <p14:creationId xmlns:p14="http://schemas.microsoft.com/office/powerpoint/2010/main" val="3640545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pic>
        <p:nvPicPr>
          <p:cNvPr id="32" name="Picture 2" descr="https://lh6.googleusercontent.com/41-fbt52YhjGy-AEVw1r2Fu0FrogLAa3NpaX4BgcZ7Leo2HdB8cH8nS2-92YNhIKBGk5N6A7alLT4l_A2dRiojgorCYAQyuoB5lsjqoGQScwAqlzS9MtwXdrtjXa8jd5quIL1GvM">
            <a:extLst>
              <a:ext uri="{FF2B5EF4-FFF2-40B4-BE49-F238E27FC236}">
                <a16:creationId xmlns:a16="http://schemas.microsoft.com/office/drawing/2014/main" id="{DE8BDBD6-6C21-7444-8172-0B8A8BFADF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798638" y="1664555"/>
            <a:ext cx="3701105" cy="33017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83FE45C8-C1AA-7D4C-9663-3817CFB3A889}"/>
              </a:ext>
            </a:extLst>
          </p:cNvPr>
          <p:cNvPicPr>
            <a:picLocks noChangeAspect="1"/>
          </p:cNvPicPr>
          <p:nvPr/>
        </p:nvPicPr>
        <p:blipFill>
          <a:blip r:embed="rId3"/>
          <a:stretch>
            <a:fillRect/>
          </a:stretch>
        </p:blipFill>
        <p:spPr>
          <a:xfrm>
            <a:off x="6924203" y="1605448"/>
            <a:ext cx="3749675" cy="3321511"/>
          </a:xfrm>
          <a:prstGeom prst="rect">
            <a:avLst/>
          </a:prstGeom>
        </p:spPr>
      </p:pic>
      <p:sp>
        <p:nvSpPr>
          <p:cNvPr id="4" name="Right Arrow 3">
            <a:extLst>
              <a:ext uri="{FF2B5EF4-FFF2-40B4-BE49-F238E27FC236}">
                <a16:creationId xmlns:a16="http://schemas.microsoft.com/office/drawing/2014/main" id="{69582C94-E6CA-1249-A3B8-947DC3D6D922}"/>
              </a:ext>
            </a:extLst>
          </p:cNvPr>
          <p:cNvSpPr/>
          <p:nvPr/>
        </p:nvSpPr>
        <p:spPr>
          <a:xfrm>
            <a:off x="5742931" y="3085458"/>
            <a:ext cx="889687" cy="438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AABF3C-8E4C-4F47-A44E-F5B2F16389DA}"/>
              </a:ext>
            </a:extLst>
          </p:cNvPr>
          <p:cNvSpPr/>
          <p:nvPr/>
        </p:nvSpPr>
        <p:spPr>
          <a:xfrm>
            <a:off x="1372435" y="5479832"/>
            <a:ext cx="10031372" cy="646331"/>
          </a:xfrm>
          <a:prstGeom prst="rect">
            <a:avLst/>
          </a:prstGeom>
        </p:spPr>
        <p:txBody>
          <a:bodyPr wrap="square">
            <a:spAutoFit/>
          </a:bodyPr>
          <a:lstStyle/>
          <a:p>
            <a:r>
              <a:rPr lang="en-GB" b="1" i="1">
                <a:solidFill>
                  <a:srgbClr val="000000"/>
                </a:solidFill>
                <a:latin typeface="Arial" panose="020B0604020202020204" pitchFamily="34" charset="0"/>
              </a:rPr>
              <a:t>Figure 2: </a:t>
            </a:r>
            <a:r>
              <a:rPr lang="en-GB" i="1">
                <a:solidFill>
                  <a:srgbClr val="000000"/>
                </a:solidFill>
                <a:latin typeface="Arial" panose="020B0604020202020204" pitchFamily="34" charset="0"/>
              </a:rPr>
              <a:t>Conversion from ‘120-Board’ to ‘64-Board’ is done within the program. This is also stored as a function.</a:t>
            </a:r>
            <a:endParaRPr lang="en-US"/>
          </a:p>
        </p:txBody>
      </p:sp>
    </p:spTree>
    <p:extLst>
      <p:ext uri="{BB962C8B-B14F-4D97-AF65-F5344CB8AC3E}">
        <p14:creationId xmlns:p14="http://schemas.microsoft.com/office/powerpoint/2010/main" val="33549158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pic>
        <p:nvPicPr>
          <p:cNvPr id="32" name="Picture 2" descr="https://lh6.googleusercontent.com/41-fbt52YhjGy-AEVw1r2Fu0FrogLAa3NpaX4BgcZ7Leo2HdB8cH8nS2-92YNhIKBGk5N6A7alLT4l_A2dRiojgorCYAQyuoB5lsjqoGQScwAqlzS9MtwXdrtjXa8jd5quIL1GvM">
            <a:extLst>
              <a:ext uri="{FF2B5EF4-FFF2-40B4-BE49-F238E27FC236}">
                <a16:creationId xmlns:a16="http://schemas.microsoft.com/office/drawing/2014/main" id="{CBE118CD-5B96-7842-92FC-5BAFE2DD11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224345" y="547473"/>
            <a:ext cx="5593988" cy="5923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1200C0-8E62-8C4A-B7A0-CF7844343859}"/>
              </a:ext>
            </a:extLst>
          </p:cNvPr>
          <p:cNvSpPr txBox="1"/>
          <p:nvPr/>
        </p:nvSpPr>
        <p:spPr>
          <a:xfrm>
            <a:off x="354420" y="2933798"/>
            <a:ext cx="2443935" cy="120032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just"/>
            <a:r>
              <a:rPr lang="en-US"/>
              <a:t>Two protective off-board rows on the top and the bottom of the board</a:t>
            </a:r>
          </a:p>
        </p:txBody>
      </p:sp>
      <p:cxnSp>
        <p:nvCxnSpPr>
          <p:cNvPr id="6" name="Straight Arrow Connector 5">
            <a:extLst>
              <a:ext uri="{FF2B5EF4-FFF2-40B4-BE49-F238E27FC236}">
                <a16:creationId xmlns:a16="http://schemas.microsoft.com/office/drawing/2014/main" id="{7730F9BE-81A1-1C49-88C6-4F612E065880}"/>
              </a:ext>
            </a:extLst>
          </p:cNvPr>
          <p:cNvCxnSpPr>
            <a:stCxn id="4" idx="0"/>
          </p:cNvCxnSpPr>
          <p:nvPr/>
        </p:nvCxnSpPr>
        <p:spPr>
          <a:xfrm flipV="1">
            <a:off x="1576388" y="1024932"/>
            <a:ext cx="1661319" cy="1908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2FB721-091E-4345-9DE2-05E0B6C0545D}"/>
              </a:ext>
            </a:extLst>
          </p:cNvPr>
          <p:cNvCxnSpPr>
            <a:stCxn id="4" idx="2"/>
          </p:cNvCxnSpPr>
          <p:nvPr/>
        </p:nvCxnSpPr>
        <p:spPr>
          <a:xfrm>
            <a:off x="1576388" y="4134127"/>
            <a:ext cx="1630363" cy="1794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9D59A55-BBF3-3F4B-B6AE-5DC133313D9F}"/>
              </a:ext>
            </a:extLst>
          </p:cNvPr>
          <p:cNvSpPr txBox="1"/>
          <p:nvPr/>
        </p:nvSpPr>
        <p:spPr>
          <a:xfrm>
            <a:off x="9240588" y="2758782"/>
            <a:ext cx="2596992" cy="175432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t>We don’t need two protective columns on the sides, simply because the board is an array which ‘wraps around’</a:t>
            </a:r>
          </a:p>
        </p:txBody>
      </p:sp>
    </p:spTree>
    <p:extLst>
      <p:ext uri="{BB962C8B-B14F-4D97-AF65-F5344CB8AC3E}">
        <p14:creationId xmlns:p14="http://schemas.microsoft.com/office/powerpoint/2010/main" val="2746687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pic>
        <p:nvPicPr>
          <p:cNvPr id="32" name="Picture 2" descr="https://lh6.googleusercontent.com/41-fbt52YhjGy-AEVw1r2Fu0FrogLAa3NpaX4BgcZ7Leo2HdB8cH8nS2-92YNhIKBGk5N6A7alLT4l_A2dRiojgorCYAQyuoB5lsjqoGQScwAqlzS9MtwXdrtjXa8jd5quIL1GvM">
            <a:extLst>
              <a:ext uri="{FF2B5EF4-FFF2-40B4-BE49-F238E27FC236}">
                <a16:creationId xmlns:a16="http://schemas.microsoft.com/office/drawing/2014/main" id="{CBE118CD-5B96-7842-92FC-5BAFE2DD11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224345" y="547473"/>
            <a:ext cx="5593988" cy="5923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1200C0-8E62-8C4A-B7A0-CF7844343859}"/>
              </a:ext>
            </a:extLst>
          </p:cNvPr>
          <p:cNvSpPr txBox="1"/>
          <p:nvPr/>
        </p:nvSpPr>
        <p:spPr>
          <a:xfrm>
            <a:off x="227012" y="2228850"/>
            <a:ext cx="2783021" cy="1200329"/>
          </a:xfrm>
          <a:prstGeom prst="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t>e.g. imagine there is a knight on 28. The knight moves in an L shape (2 right, 1 down)</a:t>
            </a:r>
          </a:p>
        </p:txBody>
      </p:sp>
      <p:sp>
        <p:nvSpPr>
          <p:cNvPr id="35" name="Oval 34">
            <a:extLst>
              <a:ext uri="{FF2B5EF4-FFF2-40B4-BE49-F238E27FC236}">
                <a16:creationId xmlns:a16="http://schemas.microsoft.com/office/drawing/2014/main" id="{4ACEBA74-FD64-974A-BD65-20B922FD2C07}"/>
              </a:ext>
            </a:extLst>
          </p:cNvPr>
          <p:cNvSpPr/>
          <p:nvPr/>
        </p:nvSpPr>
        <p:spPr>
          <a:xfrm>
            <a:off x="7767376" y="1627833"/>
            <a:ext cx="351692" cy="3515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85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pic>
        <p:nvPicPr>
          <p:cNvPr id="32" name="Picture 2" descr="https://lh6.googleusercontent.com/41-fbt52YhjGy-AEVw1r2Fu0FrogLAa3NpaX4BgcZ7Leo2HdB8cH8nS2-92YNhIKBGk5N6A7alLT4l_A2dRiojgorCYAQyuoB5lsjqoGQScwAqlzS9MtwXdrtjXa8jd5quIL1GvM">
            <a:extLst>
              <a:ext uri="{FF2B5EF4-FFF2-40B4-BE49-F238E27FC236}">
                <a16:creationId xmlns:a16="http://schemas.microsoft.com/office/drawing/2014/main" id="{CBE118CD-5B96-7842-92FC-5BAFE2DD11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224345" y="547473"/>
            <a:ext cx="5593988" cy="5923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1200C0-8E62-8C4A-B7A0-CF7844343859}"/>
              </a:ext>
            </a:extLst>
          </p:cNvPr>
          <p:cNvSpPr txBox="1"/>
          <p:nvPr/>
        </p:nvSpPr>
        <p:spPr>
          <a:xfrm>
            <a:off x="227012" y="2228850"/>
            <a:ext cx="2783021" cy="1200329"/>
          </a:xfrm>
          <a:prstGeom prst="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t>e.g. imagine there is a knight on 28. The knight moves in an L shape (2 right, 1 down)</a:t>
            </a:r>
          </a:p>
        </p:txBody>
      </p:sp>
      <p:sp>
        <p:nvSpPr>
          <p:cNvPr id="35" name="Oval 34">
            <a:extLst>
              <a:ext uri="{FF2B5EF4-FFF2-40B4-BE49-F238E27FC236}">
                <a16:creationId xmlns:a16="http://schemas.microsoft.com/office/drawing/2014/main" id="{4ACEBA74-FD64-974A-BD65-20B922FD2C07}"/>
              </a:ext>
            </a:extLst>
          </p:cNvPr>
          <p:cNvSpPr/>
          <p:nvPr/>
        </p:nvSpPr>
        <p:spPr>
          <a:xfrm>
            <a:off x="8328758" y="1608931"/>
            <a:ext cx="351692" cy="3515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781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pic>
        <p:nvPicPr>
          <p:cNvPr id="32" name="Picture 2" descr="https://lh6.googleusercontent.com/41-fbt52YhjGy-AEVw1r2Fu0FrogLAa3NpaX4BgcZ7Leo2HdB8cH8nS2-92YNhIKBGk5N6A7alLT4l_A2dRiojgorCYAQyuoB5lsjqoGQScwAqlzS9MtwXdrtjXa8jd5quIL1GvM">
            <a:extLst>
              <a:ext uri="{FF2B5EF4-FFF2-40B4-BE49-F238E27FC236}">
                <a16:creationId xmlns:a16="http://schemas.microsoft.com/office/drawing/2014/main" id="{CBE118CD-5B96-7842-92FC-5BAFE2DD11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224345" y="547473"/>
            <a:ext cx="5593988" cy="5923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1200C0-8E62-8C4A-B7A0-CF7844343859}"/>
              </a:ext>
            </a:extLst>
          </p:cNvPr>
          <p:cNvSpPr txBox="1"/>
          <p:nvPr/>
        </p:nvSpPr>
        <p:spPr>
          <a:xfrm>
            <a:off x="227012" y="2228850"/>
            <a:ext cx="2783021" cy="1200329"/>
          </a:xfrm>
          <a:prstGeom prst="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t>When it is at the end of the total board, it will go to the board square numbered 30. </a:t>
            </a:r>
          </a:p>
        </p:txBody>
      </p:sp>
      <p:sp>
        <p:nvSpPr>
          <p:cNvPr id="35" name="Oval 34">
            <a:extLst>
              <a:ext uri="{FF2B5EF4-FFF2-40B4-BE49-F238E27FC236}">
                <a16:creationId xmlns:a16="http://schemas.microsoft.com/office/drawing/2014/main" id="{4ACEBA74-FD64-974A-BD65-20B922FD2C07}"/>
              </a:ext>
            </a:extLst>
          </p:cNvPr>
          <p:cNvSpPr/>
          <p:nvPr/>
        </p:nvSpPr>
        <p:spPr>
          <a:xfrm>
            <a:off x="3372831" y="2131445"/>
            <a:ext cx="351692" cy="3515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502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68D903-F26B-46F9-911C-92FEC6A69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8E6E148-E023-4954-86E3-30141DFB5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1" name="Freeform 5">
              <a:extLst>
                <a:ext uri="{FF2B5EF4-FFF2-40B4-BE49-F238E27FC236}">
                  <a16:creationId xmlns:a16="http://schemas.microsoft.com/office/drawing/2014/main" id="{0D3F982F-CC17-4661-8EAF-7BC5E6735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2" name="Freeform 6">
              <a:extLst>
                <a:ext uri="{FF2B5EF4-FFF2-40B4-BE49-F238E27FC236}">
                  <a16:creationId xmlns:a16="http://schemas.microsoft.com/office/drawing/2014/main" id="{90D37B37-763F-44D7-AEBC-44893638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3" name="Freeform 7">
              <a:extLst>
                <a:ext uri="{FF2B5EF4-FFF2-40B4-BE49-F238E27FC236}">
                  <a16:creationId xmlns:a16="http://schemas.microsoft.com/office/drawing/2014/main" id="{37E4608D-34B6-48E2-8243-67D04B36F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4" name="Freeform 8">
              <a:extLst>
                <a:ext uri="{FF2B5EF4-FFF2-40B4-BE49-F238E27FC236}">
                  <a16:creationId xmlns:a16="http://schemas.microsoft.com/office/drawing/2014/main" id="{F40C4AC8-50E7-49B1-8864-2CE866701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5" name="Freeform 9">
              <a:extLst>
                <a:ext uri="{FF2B5EF4-FFF2-40B4-BE49-F238E27FC236}">
                  <a16:creationId xmlns:a16="http://schemas.microsoft.com/office/drawing/2014/main" id="{8B74515D-097E-4D6D-9614-3EE424776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6" name="Freeform 10">
              <a:extLst>
                <a:ext uri="{FF2B5EF4-FFF2-40B4-BE49-F238E27FC236}">
                  <a16:creationId xmlns:a16="http://schemas.microsoft.com/office/drawing/2014/main" id="{B01B715E-8AF8-4069-AFF6-C4731F0C3B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7" name="Freeform 11">
              <a:extLst>
                <a:ext uri="{FF2B5EF4-FFF2-40B4-BE49-F238E27FC236}">
                  <a16:creationId xmlns:a16="http://schemas.microsoft.com/office/drawing/2014/main" id="{E1E01D11-2228-4016-AD29-65D1C6DB2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8" name="Freeform 12">
              <a:extLst>
                <a:ext uri="{FF2B5EF4-FFF2-40B4-BE49-F238E27FC236}">
                  <a16:creationId xmlns:a16="http://schemas.microsoft.com/office/drawing/2014/main" id="{1459FE25-5A43-4BCE-B99B-4F40DE8A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9" name="Freeform 13">
              <a:extLst>
                <a:ext uri="{FF2B5EF4-FFF2-40B4-BE49-F238E27FC236}">
                  <a16:creationId xmlns:a16="http://schemas.microsoft.com/office/drawing/2014/main" id="{3B23074C-316F-47BD-8C6B-EC2FF4952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20" name="Freeform 14">
              <a:extLst>
                <a:ext uri="{FF2B5EF4-FFF2-40B4-BE49-F238E27FC236}">
                  <a16:creationId xmlns:a16="http://schemas.microsoft.com/office/drawing/2014/main" id="{A8080108-D92A-4D64-AFA7-DCCBAF669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1" name="Freeform 15">
              <a:extLst>
                <a:ext uri="{FF2B5EF4-FFF2-40B4-BE49-F238E27FC236}">
                  <a16:creationId xmlns:a16="http://schemas.microsoft.com/office/drawing/2014/main" id="{4CDA9133-E392-4602-8F72-342B0F2B1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2" name="Freeform 16">
              <a:extLst>
                <a:ext uri="{FF2B5EF4-FFF2-40B4-BE49-F238E27FC236}">
                  <a16:creationId xmlns:a16="http://schemas.microsoft.com/office/drawing/2014/main" id="{41574FAC-64B1-48BF-9962-5F1D6F293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3" name="Freeform 17">
              <a:extLst>
                <a:ext uri="{FF2B5EF4-FFF2-40B4-BE49-F238E27FC236}">
                  <a16:creationId xmlns:a16="http://schemas.microsoft.com/office/drawing/2014/main" id="{3C0763C8-12E2-42A2-96FE-5731CDF29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4" name="Freeform 18">
              <a:extLst>
                <a:ext uri="{FF2B5EF4-FFF2-40B4-BE49-F238E27FC236}">
                  <a16:creationId xmlns:a16="http://schemas.microsoft.com/office/drawing/2014/main" id="{FA456C9D-7219-467B-B2AD-D5789A7D2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5" name="Freeform 19">
              <a:extLst>
                <a:ext uri="{FF2B5EF4-FFF2-40B4-BE49-F238E27FC236}">
                  <a16:creationId xmlns:a16="http://schemas.microsoft.com/office/drawing/2014/main" id="{77284864-DE74-4A45-AD93-F63035040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6" name="Freeform 20">
              <a:extLst>
                <a:ext uri="{FF2B5EF4-FFF2-40B4-BE49-F238E27FC236}">
                  <a16:creationId xmlns:a16="http://schemas.microsoft.com/office/drawing/2014/main" id="{2ECA1844-43F9-45F6-B52D-4854DBC48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7" name="Freeform 21">
              <a:extLst>
                <a:ext uri="{FF2B5EF4-FFF2-40B4-BE49-F238E27FC236}">
                  <a16:creationId xmlns:a16="http://schemas.microsoft.com/office/drawing/2014/main" id="{F9ECEA64-1836-4323-A0A3-D4F829112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8" name="Freeform 22">
              <a:extLst>
                <a:ext uri="{FF2B5EF4-FFF2-40B4-BE49-F238E27FC236}">
                  <a16:creationId xmlns:a16="http://schemas.microsoft.com/office/drawing/2014/main" id="{950F914B-7F44-4D5A-97BB-4BE453F4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9" name="Freeform 23">
              <a:extLst>
                <a:ext uri="{FF2B5EF4-FFF2-40B4-BE49-F238E27FC236}">
                  <a16:creationId xmlns:a16="http://schemas.microsoft.com/office/drawing/2014/main" id="{A3EFB651-6736-424B-995D-48C4B0E5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31" name="Group 30">
            <a:extLst>
              <a:ext uri="{FF2B5EF4-FFF2-40B4-BE49-F238E27FC236}">
                <a16:creationId xmlns:a16="http://schemas.microsoft.com/office/drawing/2014/main" id="{1FB4E014-64CE-4D11-A129-94A1893FA6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DFBDC1C1-8061-451F-8181-9F0402645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C35F105D-10BD-4664-8966-82DC76172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6C9E557E-56E2-4C47-BB57-B5D2A4FB3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ABBFAE0-E709-6542-A92D-FE77CE433426}"/>
              </a:ext>
            </a:extLst>
          </p:cNvPr>
          <p:cNvSpPr>
            <a:spLocks noGrp="1"/>
          </p:cNvSpPr>
          <p:nvPr>
            <p:ph type="ctrTitle"/>
          </p:nvPr>
        </p:nvSpPr>
        <p:spPr>
          <a:xfrm>
            <a:off x="1759236" y="2075504"/>
            <a:ext cx="8679915" cy="1748729"/>
          </a:xfrm>
        </p:spPr>
        <p:txBody>
          <a:bodyPr>
            <a:normAutofit/>
          </a:bodyPr>
          <a:lstStyle/>
          <a:p>
            <a:r>
              <a:rPr lang="en-US"/>
              <a:t>Part I: Emulator</a:t>
            </a:r>
          </a:p>
        </p:txBody>
      </p:sp>
    </p:spTree>
    <p:extLst>
      <p:ext uri="{BB962C8B-B14F-4D97-AF65-F5344CB8AC3E}">
        <p14:creationId xmlns:p14="http://schemas.microsoft.com/office/powerpoint/2010/main" val="2549750796"/>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CE3618-1D7A-4256-B2AF-9DB692996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B984687B-789E-453B-921F-7804CCA6B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0495A546-1866-442A-8EF9-B683FCB39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20FC9B1F-EB6E-40D2-8261-0142E7326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08DB0E74-FB47-4298-AF40-FAC8939F9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08813488-5B66-4FB7-A177-9B9B4658D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235E4BF3-25DA-41E9-B880-A0DC6C1EF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813C1F92-ED6B-4F19-9415-BFB5B5B5A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accent1">
                  <a:alpha val="18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9E40EF46-D7B9-447E-ACB4-D78972199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123CAE24-12FF-43D7-A6C0-6AA792E3A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B372F5DB-BF3F-4325-85B0-CDCE7A6A68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accent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B25A9653-2959-449B-BA93-64D5656B1A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683D52E0-024E-49EA-B58E-AFCB54B930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B42DB067-C8BB-4763-B3AC-A1AFC1F94C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accent1">
                  <a:alpha val="13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4BFADE60-883C-490B-8717-29178631E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276CDC4A-1010-43AB-BD13-E9BC487D6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accent1">
                  <a:alpha val="12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E6DA892F-7AE7-4A83-9BFB-D5FDBA16D9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2079130B-2394-449B-80DB-0B9946C7B6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accent1">
                  <a:alpha val="12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2F852A68-5FD2-4BD4-902A-37D580B79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accent1">
                  <a:alpha val="12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1CD48066-FF17-425E-9EEC-795CD0CA40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accent1">
                  <a:alpha val="11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374D862B-A8E1-4CB9-8529-077C6DBA5C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accent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5A3B1A83-9C72-4407-A5BF-A9EAA5C4D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accent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C73AF399-B36E-419F-92C0-533EFBD9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accent1">
                  <a:alpha val="8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3F39476B-1A6D-47CB-AC7A-FB87EF003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27553" y="1375241"/>
            <a:ext cx="175681" cy="1665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pic>
        <p:nvPicPr>
          <p:cNvPr id="32" name="Picture 2" descr="https://lh6.googleusercontent.com/41-fbt52YhjGy-AEVw1r2Fu0FrogLAa3NpaX4BgcZ7Leo2HdB8cH8nS2-92YNhIKBGk5N6A7alLT4l_A2dRiojgorCYAQyuoB5lsjqoGQScwAqlzS9MtwXdrtjXa8jd5quIL1GvM">
            <a:extLst>
              <a:ext uri="{FF2B5EF4-FFF2-40B4-BE49-F238E27FC236}">
                <a16:creationId xmlns:a16="http://schemas.microsoft.com/office/drawing/2014/main" id="{CBE118CD-5B96-7842-92FC-5BAFE2DD11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3224345" y="547473"/>
            <a:ext cx="5593988" cy="59234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1200C0-8E62-8C4A-B7A0-CF7844343859}"/>
              </a:ext>
            </a:extLst>
          </p:cNvPr>
          <p:cNvSpPr txBox="1"/>
          <p:nvPr/>
        </p:nvSpPr>
        <p:spPr>
          <a:xfrm>
            <a:off x="269876" y="2828834"/>
            <a:ext cx="2783021" cy="1200329"/>
          </a:xfrm>
          <a:prstGeom prst="rect">
            <a:avLst/>
          </a:prstGeom>
          <a:ln w="57150">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t>The knight then moves 1 down to finish its move. It is still out of bounds, as it should be.</a:t>
            </a:r>
          </a:p>
        </p:txBody>
      </p:sp>
      <p:sp>
        <p:nvSpPr>
          <p:cNvPr id="35" name="Oval 34">
            <a:extLst>
              <a:ext uri="{FF2B5EF4-FFF2-40B4-BE49-F238E27FC236}">
                <a16:creationId xmlns:a16="http://schemas.microsoft.com/office/drawing/2014/main" id="{4ACEBA74-FD64-974A-BD65-20B922FD2C07}"/>
              </a:ext>
            </a:extLst>
          </p:cNvPr>
          <p:cNvSpPr/>
          <p:nvPr/>
        </p:nvSpPr>
        <p:spPr>
          <a:xfrm>
            <a:off x="3362692" y="2573572"/>
            <a:ext cx="351692" cy="35153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3617560-0CC2-D443-8B6E-D706C6BE6C50}"/>
              </a:ext>
            </a:extLst>
          </p:cNvPr>
          <p:cNvSpPr txBox="1"/>
          <p:nvPr/>
        </p:nvSpPr>
        <p:spPr>
          <a:xfrm>
            <a:off x="9045558" y="2535577"/>
            <a:ext cx="2919216" cy="2308324"/>
          </a:xfrm>
          <a:prstGeom prst="rect">
            <a:avLst/>
          </a:prstGeom>
          <a:noFill/>
        </p:spPr>
        <p:txBody>
          <a:bodyPr wrap="square" rtlCol="0">
            <a:spAutoFit/>
          </a:bodyPr>
          <a:lstStyle/>
          <a:p>
            <a:r>
              <a:rPr lang="en-US"/>
              <a:t>Our chess engine therefore successfully detects all out of bounds move in an extremely simple and ingenious way using just an array structure.</a:t>
            </a:r>
          </a:p>
          <a:p>
            <a:endParaRPr lang="en-US"/>
          </a:p>
        </p:txBody>
      </p:sp>
    </p:spTree>
    <p:extLst>
      <p:ext uri="{BB962C8B-B14F-4D97-AF65-F5344CB8AC3E}">
        <p14:creationId xmlns:p14="http://schemas.microsoft.com/office/powerpoint/2010/main" val="964243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48CAE4AE-A9DF-45AF-9A9C-1712BC634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9" name="Group 138">
            <a:extLst>
              <a:ext uri="{FF2B5EF4-FFF2-40B4-BE49-F238E27FC236}">
                <a16:creationId xmlns:a16="http://schemas.microsoft.com/office/drawing/2014/main" id="{6C272060-BC98-4C91-A58F-4DFEC566CF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0" name="Freeform 5">
              <a:extLst>
                <a:ext uri="{FF2B5EF4-FFF2-40B4-BE49-F238E27FC236}">
                  <a16:creationId xmlns:a16="http://schemas.microsoft.com/office/drawing/2014/main" id="{8BA2DCB9-0DC0-4109-B2A2-56896E35E6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Freeform 6">
              <a:extLst>
                <a:ext uri="{FF2B5EF4-FFF2-40B4-BE49-F238E27FC236}">
                  <a16:creationId xmlns:a16="http://schemas.microsoft.com/office/drawing/2014/main" id="{64A33555-1142-4AD7-8084-1A99422A1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7">
              <a:extLst>
                <a:ext uri="{FF2B5EF4-FFF2-40B4-BE49-F238E27FC236}">
                  <a16:creationId xmlns:a16="http://schemas.microsoft.com/office/drawing/2014/main" id="{BC6E4081-1A88-453E-8CCF-B97B0CE20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Freeform 8">
              <a:extLst>
                <a:ext uri="{FF2B5EF4-FFF2-40B4-BE49-F238E27FC236}">
                  <a16:creationId xmlns:a16="http://schemas.microsoft.com/office/drawing/2014/main" id="{5B7E0935-6EE8-4C61-AED5-09B9A2A99A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Freeform 9">
              <a:extLst>
                <a:ext uri="{FF2B5EF4-FFF2-40B4-BE49-F238E27FC236}">
                  <a16:creationId xmlns:a16="http://schemas.microsoft.com/office/drawing/2014/main" id="{EB962BD6-C878-48FF-A75E-DCC7BDA3C3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a:extLst>
                <a:ext uri="{FF2B5EF4-FFF2-40B4-BE49-F238E27FC236}">
                  <a16:creationId xmlns:a16="http://schemas.microsoft.com/office/drawing/2014/main" id="{CABF3786-BDE1-4FE5-9967-F6B6131A2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a:extLst>
                <a:ext uri="{FF2B5EF4-FFF2-40B4-BE49-F238E27FC236}">
                  <a16:creationId xmlns:a16="http://schemas.microsoft.com/office/drawing/2014/main" id="{4969707A-C75E-4F7F-A5C2-2991C65475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a:extLst>
                <a:ext uri="{FF2B5EF4-FFF2-40B4-BE49-F238E27FC236}">
                  <a16:creationId xmlns:a16="http://schemas.microsoft.com/office/drawing/2014/main" id="{0E293989-8389-48CD-85D3-CAEFD5E963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a:extLst>
                <a:ext uri="{FF2B5EF4-FFF2-40B4-BE49-F238E27FC236}">
                  <a16:creationId xmlns:a16="http://schemas.microsoft.com/office/drawing/2014/main" id="{8DCF1E8B-9247-45E2-8641-90DA9F7D52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a:extLst>
                <a:ext uri="{FF2B5EF4-FFF2-40B4-BE49-F238E27FC236}">
                  <a16:creationId xmlns:a16="http://schemas.microsoft.com/office/drawing/2014/main" id="{48DF418F-91AD-4E55-AF3B-F28FF45961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a:extLst>
                <a:ext uri="{FF2B5EF4-FFF2-40B4-BE49-F238E27FC236}">
                  <a16:creationId xmlns:a16="http://schemas.microsoft.com/office/drawing/2014/main" id="{EDBF35BD-D1DA-49B1-AE30-289189DACD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69198BEC-A3B6-4562-AB0F-3E7760026C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a:extLst>
                <a:ext uri="{FF2B5EF4-FFF2-40B4-BE49-F238E27FC236}">
                  <a16:creationId xmlns:a16="http://schemas.microsoft.com/office/drawing/2014/main" id="{9AB30D45-77AB-4323-83A2-1A637D07D5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a:extLst>
                <a:ext uri="{FF2B5EF4-FFF2-40B4-BE49-F238E27FC236}">
                  <a16:creationId xmlns:a16="http://schemas.microsoft.com/office/drawing/2014/main" id="{D1AD137E-7B63-434C-9D0D-5A64BB496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a:extLst>
                <a:ext uri="{FF2B5EF4-FFF2-40B4-BE49-F238E27FC236}">
                  <a16:creationId xmlns:a16="http://schemas.microsoft.com/office/drawing/2014/main" id="{8B32BE2D-36DC-4BD0-952E-8FE32A70DB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a:extLst>
                <a:ext uri="{FF2B5EF4-FFF2-40B4-BE49-F238E27FC236}">
                  <a16:creationId xmlns:a16="http://schemas.microsoft.com/office/drawing/2014/main" id="{930295E0-AD01-4DB0-9829-AD91BED608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a:extLst>
                <a:ext uri="{FF2B5EF4-FFF2-40B4-BE49-F238E27FC236}">
                  <a16:creationId xmlns:a16="http://schemas.microsoft.com/office/drawing/2014/main" id="{29807E74-6BFD-4EA7-B3F3-92C0728A7D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a:extLst>
                <a:ext uri="{FF2B5EF4-FFF2-40B4-BE49-F238E27FC236}">
                  <a16:creationId xmlns:a16="http://schemas.microsoft.com/office/drawing/2014/main" id="{C9EDBF49-4B87-4B6F-BEE6-DDC4A63CE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a:extLst>
                <a:ext uri="{FF2B5EF4-FFF2-40B4-BE49-F238E27FC236}">
                  <a16:creationId xmlns:a16="http://schemas.microsoft.com/office/drawing/2014/main" id="{7738C468-1405-4ED9-8392-F93FA995EE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a:extLst>
                <a:ext uri="{FF2B5EF4-FFF2-40B4-BE49-F238E27FC236}">
                  <a16:creationId xmlns:a16="http://schemas.microsoft.com/office/drawing/2014/main" id="{F16402CF-F511-450A-8584-8C8A5B7E9D9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a:extLst>
                <a:ext uri="{FF2B5EF4-FFF2-40B4-BE49-F238E27FC236}">
                  <a16:creationId xmlns:a16="http://schemas.microsoft.com/office/drawing/2014/main" id="{85E5B49A-CFC2-4019-9BA6-528095F788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72CDC75-3FEE-D546-BC72-3F666F3D4B1B}"/>
              </a:ext>
            </a:extLst>
          </p:cNvPr>
          <p:cNvSpPr>
            <a:spLocks noGrp="1"/>
          </p:cNvSpPr>
          <p:nvPr>
            <p:ph type="title"/>
          </p:nvPr>
        </p:nvSpPr>
        <p:spPr>
          <a:xfrm>
            <a:off x="7269686" y="795527"/>
            <a:ext cx="4123738" cy="1688181"/>
          </a:xfrm>
        </p:spPr>
        <p:txBody>
          <a:bodyPr>
            <a:normAutofit/>
          </a:bodyPr>
          <a:lstStyle/>
          <a:p>
            <a:pPr algn="l"/>
            <a:r>
              <a:rPr lang="en-US" sz="3200">
                <a:solidFill>
                  <a:schemeClr val="tx2"/>
                </a:solidFill>
              </a:rPr>
              <a:t>3. Implementation of UCI Protocol</a:t>
            </a:r>
          </a:p>
        </p:txBody>
      </p:sp>
      <p:sp>
        <p:nvSpPr>
          <p:cNvPr id="162" name="Rectangle 161">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7720" y="795527"/>
            <a:ext cx="5970638" cy="5248847"/>
          </a:xfrm>
          <a:prstGeom prst="rect">
            <a:avLst/>
          </a:prstGeom>
          <a:solidFill>
            <a:schemeClr val="bg1"/>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977704-D7A6-6E4D-9D06-A3619E11CCDC}"/>
              </a:ext>
            </a:extLst>
          </p:cNvPr>
          <p:cNvSpPr>
            <a:spLocks noGrp="1"/>
          </p:cNvSpPr>
          <p:nvPr>
            <p:ph idx="1"/>
          </p:nvPr>
        </p:nvSpPr>
        <p:spPr>
          <a:xfrm>
            <a:off x="7293817" y="2338388"/>
            <a:ext cx="4099607" cy="3678237"/>
          </a:xfrm>
        </p:spPr>
        <p:txBody>
          <a:bodyPr>
            <a:normAutofit/>
          </a:bodyPr>
          <a:lstStyle/>
          <a:p>
            <a:pPr>
              <a:buClr>
                <a:srgbClr val="7F0000"/>
              </a:buClr>
            </a:pPr>
            <a:r>
              <a:rPr lang="en-GB" b="1"/>
              <a:t>UCI : Universal Chess Interface</a:t>
            </a:r>
          </a:p>
          <a:p>
            <a:pPr>
              <a:buClr>
                <a:srgbClr val="7F0000"/>
              </a:buClr>
            </a:pPr>
            <a:r>
              <a:rPr lang="en-GB"/>
              <a:t>Communicates with programs such as GUIs (Graphical User Interfaces).</a:t>
            </a:r>
          </a:p>
          <a:p>
            <a:pPr>
              <a:buClr>
                <a:srgbClr val="7F0000"/>
              </a:buClr>
            </a:pPr>
            <a:r>
              <a:rPr lang="en-GB" i="1"/>
              <a:t>Developed by Rudolf Huber and Stefan Meyer-</a:t>
            </a:r>
            <a:r>
              <a:rPr lang="en-GB" i="1" err="1"/>
              <a:t>Kahlen</a:t>
            </a:r>
            <a:r>
              <a:rPr lang="en-GB" i="1"/>
              <a:t>, released in November 2000</a:t>
            </a:r>
          </a:p>
        </p:txBody>
      </p:sp>
      <p:pic>
        <p:nvPicPr>
          <p:cNvPr id="4" name="Picture 3">
            <a:extLst>
              <a:ext uri="{FF2B5EF4-FFF2-40B4-BE49-F238E27FC236}">
                <a16:creationId xmlns:a16="http://schemas.microsoft.com/office/drawing/2014/main" id="{A4AD59A4-AC19-C149-AB54-47D4C93EAF53}"/>
              </a:ext>
            </a:extLst>
          </p:cNvPr>
          <p:cNvPicPr>
            <a:picLocks noChangeAspect="1"/>
          </p:cNvPicPr>
          <p:nvPr/>
        </p:nvPicPr>
        <p:blipFill rotWithShape="1">
          <a:blip r:embed="rId2"/>
          <a:srcRect l="50921" t="43805" r="11589" b="27434"/>
          <a:stretch/>
        </p:blipFill>
        <p:spPr>
          <a:xfrm>
            <a:off x="1576388" y="2085473"/>
            <a:ext cx="4633431" cy="2687054"/>
          </a:xfrm>
          <a:prstGeom prst="rect">
            <a:avLst/>
          </a:prstGeom>
        </p:spPr>
      </p:pic>
      <p:sp>
        <p:nvSpPr>
          <p:cNvPr id="5" name="TextBox 4">
            <a:extLst>
              <a:ext uri="{FF2B5EF4-FFF2-40B4-BE49-F238E27FC236}">
                <a16:creationId xmlns:a16="http://schemas.microsoft.com/office/drawing/2014/main" id="{83F0106B-301D-8749-8861-33C611FBF5A0}"/>
              </a:ext>
            </a:extLst>
          </p:cNvPr>
          <p:cNvSpPr txBox="1"/>
          <p:nvPr/>
        </p:nvSpPr>
        <p:spPr>
          <a:xfrm>
            <a:off x="0" y="6549492"/>
            <a:ext cx="4671472" cy="261610"/>
          </a:xfrm>
          <a:prstGeom prst="rect">
            <a:avLst/>
          </a:prstGeom>
          <a:noFill/>
        </p:spPr>
        <p:txBody>
          <a:bodyPr wrap="none" rtlCol="0">
            <a:spAutoFit/>
          </a:bodyPr>
          <a:lstStyle/>
          <a:p>
            <a:r>
              <a:rPr lang="en-US" sz="1100" i="1"/>
              <a:t>Diagram: </a:t>
            </a:r>
            <a:r>
              <a:rPr lang="en-US" sz="1100" i="1" u="sng"/>
              <a:t>https://</a:t>
            </a:r>
            <a:r>
              <a:rPr lang="en-US" sz="1100" i="1" u="sng" err="1"/>
              <a:t>www.slideserve.com</a:t>
            </a:r>
            <a:r>
              <a:rPr lang="en-US" sz="1100" i="1" u="sng"/>
              <a:t>/</a:t>
            </a:r>
            <a:r>
              <a:rPr lang="en-US" sz="1100" i="1" u="sng" err="1"/>
              <a:t>tara</a:t>
            </a:r>
            <a:r>
              <a:rPr lang="en-US" sz="1100" i="1" u="sng"/>
              <a:t>/adaptive-chess-program</a:t>
            </a:r>
          </a:p>
        </p:txBody>
      </p:sp>
    </p:spTree>
    <p:extLst>
      <p:ext uri="{BB962C8B-B14F-4D97-AF65-F5344CB8AC3E}">
        <p14:creationId xmlns:p14="http://schemas.microsoft.com/office/powerpoint/2010/main" val="125794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5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41"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8"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1"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4" name="TextBox 3">
            <a:extLst>
              <a:ext uri="{FF2B5EF4-FFF2-40B4-BE49-F238E27FC236}">
                <a16:creationId xmlns:a16="http://schemas.microsoft.com/office/drawing/2014/main" id="{EED43AC4-258E-C741-A4C6-A0578529B9C7}"/>
              </a:ext>
            </a:extLst>
          </p:cNvPr>
          <p:cNvSpPr txBox="1"/>
          <p:nvPr/>
        </p:nvSpPr>
        <p:spPr>
          <a:xfrm>
            <a:off x="3915739" y="376238"/>
            <a:ext cx="4365298" cy="646331"/>
          </a:xfrm>
          <a:prstGeom prst="rect">
            <a:avLst/>
          </a:prstGeom>
          <a:noFill/>
        </p:spPr>
        <p:txBody>
          <a:bodyPr wrap="none" rtlCol="0">
            <a:spAutoFit/>
          </a:bodyPr>
          <a:lstStyle/>
          <a:p>
            <a:r>
              <a:rPr lang="en-US" sz="3600" b="1"/>
              <a:t>The UCI Protocol</a:t>
            </a:r>
          </a:p>
        </p:txBody>
      </p:sp>
      <p:sp>
        <p:nvSpPr>
          <p:cNvPr id="5" name="TextBox 4">
            <a:extLst>
              <a:ext uri="{FF2B5EF4-FFF2-40B4-BE49-F238E27FC236}">
                <a16:creationId xmlns:a16="http://schemas.microsoft.com/office/drawing/2014/main" id="{ECC4DD9C-489B-0741-BCFF-B868AF4E56AA}"/>
              </a:ext>
            </a:extLst>
          </p:cNvPr>
          <p:cNvSpPr txBox="1"/>
          <p:nvPr/>
        </p:nvSpPr>
        <p:spPr>
          <a:xfrm>
            <a:off x="493905" y="1510383"/>
            <a:ext cx="11229846" cy="369332"/>
          </a:xfrm>
          <a:prstGeom prst="rect">
            <a:avLst/>
          </a:prstGeom>
          <a:noFill/>
        </p:spPr>
        <p:txBody>
          <a:bodyPr wrap="square" rtlCol="0">
            <a:spAutoFit/>
          </a:bodyPr>
          <a:lstStyle/>
          <a:p>
            <a:pPr algn="ctr"/>
            <a:r>
              <a:rPr lang="en-US"/>
              <a:t>Enables communication between the graphical user interface and the ZONA Chess Engine. </a:t>
            </a:r>
          </a:p>
        </p:txBody>
      </p:sp>
      <p:sp>
        <p:nvSpPr>
          <p:cNvPr id="7" name="Rectangle 6">
            <a:extLst>
              <a:ext uri="{FF2B5EF4-FFF2-40B4-BE49-F238E27FC236}">
                <a16:creationId xmlns:a16="http://schemas.microsoft.com/office/drawing/2014/main" id="{A533EA06-D5EF-FB48-A6BD-EFAA7AB4C967}"/>
              </a:ext>
            </a:extLst>
          </p:cNvPr>
          <p:cNvSpPr/>
          <p:nvPr/>
        </p:nvSpPr>
        <p:spPr>
          <a:xfrm>
            <a:off x="6882233" y="2363283"/>
            <a:ext cx="4879259"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b="1" u="sng"/>
              <a:t>UCI</a:t>
            </a:r>
            <a:r>
              <a:rPr lang="en-GB"/>
              <a:t>: players are called "white" and "black". Board squares are labelled a1 to h8, from lower left to upper right. </a:t>
            </a:r>
          </a:p>
          <a:p>
            <a:endParaRPr lang="en-GB"/>
          </a:p>
          <a:p>
            <a:r>
              <a:rPr lang="en-GB"/>
              <a:t>Pieces are "</a:t>
            </a:r>
            <a:r>
              <a:rPr lang="en-GB" err="1"/>
              <a:t>PNBRQKpnbrqk</a:t>
            </a:r>
            <a:r>
              <a:rPr lang="en-GB"/>
              <a:t>", where white pieces are upper case and black pieces are in lower case.</a:t>
            </a:r>
            <a:endParaRPr lang="en-US"/>
          </a:p>
        </p:txBody>
      </p:sp>
      <p:sp>
        <p:nvSpPr>
          <p:cNvPr id="63" name="Rectangle 62">
            <a:extLst>
              <a:ext uri="{FF2B5EF4-FFF2-40B4-BE49-F238E27FC236}">
                <a16:creationId xmlns:a16="http://schemas.microsoft.com/office/drawing/2014/main" id="{EF7AB65A-21A8-0E49-B3D1-D5B5014A7B3D}"/>
              </a:ext>
            </a:extLst>
          </p:cNvPr>
          <p:cNvSpPr/>
          <p:nvPr/>
        </p:nvSpPr>
        <p:spPr>
          <a:xfrm>
            <a:off x="6882234" y="4531491"/>
            <a:ext cx="4879259"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b="1" u="sng"/>
              <a:t>GUIs supporting UCI</a:t>
            </a:r>
            <a:r>
              <a:rPr lang="en-GB"/>
              <a:t>: </a:t>
            </a:r>
            <a:r>
              <a:rPr lang="en-GB" i="1">
                <a:hlinkClick r:id="rId2" tooltip="Aquarium"/>
              </a:rPr>
              <a:t>Aquarium</a:t>
            </a:r>
            <a:r>
              <a:rPr lang="en-GB" i="1"/>
              <a:t>, </a:t>
            </a:r>
            <a:r>
              <a:rPr lang="en-GB" i="1">
                <a:hlinkClick r:id="rId3" tooltip="Arena"/>
              </a:rPr>
              <a:t>Arena</a:t>
            </a:r>
            <a:r>
              <a:rPr lang="en-GB" i="1"/>
              <a:t>, </a:t>
            </a:r>
            <a:r>
              <a:rPr lang="en-GB" i="1">
                <a:hlinkClick r:id="rId4" tooltip="Chess Assistant"/>
              </a:rPr>
              <a:t>Chess Assistant</a:t>
            </a:r>
            <a:r>
              <a:rPr lang="en-GB" i="1"/>
              <a:t>, </a:t>
            </a:r>
            <a:r>
              <a:rPr lang="en-GB" i="1">
                <a:hlinkClick r:id="rId5" tooltip="ChessBase (Database)"/>
              </a:rPr>
              <a:t>ChessBase (Database)</a:t>
            </a:r>
            <a:r>
              <a:rPr lang="en-GB" i="1"/>
              <a:t>, </a:t>
            </a:r>
            <a:r>
              <a:rPr lang="en-GB" i="1">
                <a:hlinkClick r:id="rId6" tooltip="Chess for Android"/>
              </a:rPr>
              <a:t>Chess for Android</a:t>
            </a:r>
            <a:r>
              <a:rPr lang="en-GB" i="1"/>
              <a:t>, </a:t>
            </a:r>
            <a:r>
              <a:rPr lang="en-GB" i="1">
                <a:hlinkClick r:id="rId7" tooltip="ChessPartner"/>
              </a:rPr>
              <a:t>ChessPartner</a:t>
            </a:r>
            <a:r>
              <a:rPr lang="en-GB" i="1"/>
              <a:t>, </a:t>
            </a:r>
            <a:r>
              <a:rPr lang="en-GB" i="1">
                <a:hlinkClick r:id="rId8" tooltip="Chess Wizard (GUI) (page does not exist)"/>
              </a:rPr>
              <a:t>Chess Wizard</a:t>
            </a:r>
            <a:r>
              <a:rPr lang="en-GB" i="1"/>
              <a:t>, </a:t>
            </a:r>
            <a:r>
              <a:rPr lang="en-GB" i="1">
                <a:hlinkClick r:id="rId9" tooltip="Cute Chess (page does not exist)"/>
              </a:rPr>
              <a:t>Cute Chess</a:t>
            </a:r>
            <a:r>
              <a:rPr lang="en-GB" i="1"/>
              <a:t>, </a:t>
            </a:r>
            <a:r>
              <a:rPr lang="en-GB" i="1">
                <a:hlinkClick r:id="rId10" tooltip="Fritz"/>
              </a:rPr>
              <a:t>Fritz GUI</a:t>
            </a:r>
            <a:r>
              <a:rPr lang="en-GB" i="1"/>
              <a:t>, </a:t>
            </a:r>
            <a:r>
              <a:rPr lang="en-GB" i="1">
                <a:hlinkClick r:id="rId11" tooltip="HIARCS Chess Explorer"/>
              </a:rPr>
              <a:t>HIARCS Chess Explorer</a:t>
            </a:r>
            <a:r>
              <a:rPr lang="en-GB" i="1"/>
              <a:t>, </a:t>
            </a:r>
            <a:r>
              <a:rPr lang="en-GB" i="1">
                <a:hlinkClick r:id="rId12" tooltip="Jerry (page does not exist)"/>
              </a:rPr>
              <a:t>Jerry</a:t>
            </a:r>
            <a:r>
              <a:rPr lang="en-GB" i="1"/>
              <a:t>, </a:t>
            </a:r>
            <a:r>
              <a:rPr lang="en-GB" i="1">
                <a:hlinkClick r:id="rId13" tooltip="Jose (page does not exist)"/>
              </a:rPr>
              <a:t>jose</a:t>
            </a:r>
            <a:r>
              <a:rPr lang="en-GB" i="1"/>
              <a:t>, </a:t>
            </a:r>
            <a:r>
              <a:rPr lang="en-GB" i="1">
                <a:hlinkClick r:id="rId14" tooltip="Kvetka (page does not exist)"/>
              </a:rPr>
              <a:t>Kvetka</a:t>
            </a:r>
            <a:r>
              <a:rPr lang="en-GB" i="1"/>
              <a:t>, </a:t>
            </a:r>
            <a:r>
              <a:rPr lang="en-GB" i="1">
                <a:hlinkClick r:id="rId15" tooltip="LittleBlitzer (page does not exist)"/>
              </a:rPr>
              <a:t>LittleBlitzer</a:t>
            </a:r>
            <a:r>
              <a:rPr lang="en-GB" i="1"/>
              <a:t>, </a:t>
            </a:r>
            <a:r>
              <a:rPr lang="en-GB" i="1">
                <a:hlinkClick r:id="rId16" tooltip="PyChess"/>
              </a:rPr>
              <a:t>PyChess</a:t>
            </a:r>
            <a:r>
              <a:rPr lang="en-GB" i="1"/>
              <a:t> ... (and many more)</a:t>
            </a:r>
          </a:p>
        </p:txBody>
      </p:sp>
      <p:cxnSp>
        <p:nvCxnSpPr>
          <p:cNvPr id="34" name="Straight Arrow Connector 33">
            <a:extLst>
              <a:ext uri="{FF2B5EF4-FFF2-40B4-BE49-F238E27FC236}">
                <a16:creationId xmlns:a16="http://schemas.microsoft.com/office/drawing/2014/main" id="{7D3BB2A9-BB0E-6642-B3AA-CB68F8B5360A}"/>
              </a:ext>
            </a:extLst>
          </p:cNvPr>
          <p:cNvCxnSpPr/>
          <p:nvPr/>
        </p:nvCxnSpPr>
        <p:spPr>
          <a:xfrm flipV="1">
            <a:off x="5660002" y="3697793"/>
            <a:ext cx="1132684" cy="612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FF8102A-4646-3646-A924-B1B39A21BE12}"/>
              </a:ext>
            </a:extLst>
          </p:cNvPr>
          <p:cNvCxnSpPr>
            <a:cxnSpLocks/>
          </p:cNvCxnSpPr>
          <p:nvPr/>
        </p:nvCxnSpPr>
        <p:spPr>
          <a:xfrm>
            <a:off x="5634494" y="5144441"/>
            <a:ext cx="1158192" cy="3737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11FA854-8FCC-7045-86CD-7E61706C4296}"/>
              </a:ext>
            </a:extLst>
          </p:cNvPr>
          <p:cNvSpPr txBox="1"/>
          <p:nvPr/>
        </p:nvSpPr>
        <p:spPr>
          <a:xfrm>
            <a:off x="39809" y="6511965"/>
            <a:ext cx="5349541" cy="276999"/>
          </a:xfrm>
          <a:prstGeom prst="rect">
            <a:avLst/>
          </a:prstGeom>
          <a:noFill/>
        </p:spPr>
        <p:txBody>
          <a:bodyPr wrap="none" rtlCol="0">
            <a:spAutoFit/>
          </a:bodyPr>
          <a:lstStyle/>
          <a:p>
            <a:r>
              <a:rPr lang="en-US" sz="1200"/>
              <a:t>List of GUIs supporting UCI: </a:t>
            </a:r>
            <a:r>
              <a:rPr lang="en-US" sz="1200" i="1" u="sng"/>
              <a:t>https://</a:t>
            </a:r>
            <a:r>
              <a:rPr lang="en-US" sz="1200" i="1" u="sng" err="1"/>
              <a:t>www.chessprogramming.org</a:t>
            </a:r>
            <a:r>
              <a:rPr lang="en-US" sz="1200" i="1" u="sng"/>
              <a:t>/UCI </a:t>
            </a:r>
          </a:p>
        </p:txBody>
      </p:sp>
      <p:sp>
        <p:nvSpPr>
          <p:cNvPr id="33" name="TextBox 32">
            <a:extLst>
              <a:ext uri="{FF2B5EF4-FFF2-40B4-BE49-F238E27FC236}">
                <a16:creationId xmlns:a16="http://schemas.microsoft.com/office/drawing/2014/main" id="{AF3059F6-97C5-9E48-BD70-EBED015C40A6}"/>
              </a:ext>
            </a:extLst>
          </p:cNvPr>
          <p:cNvSpPr txBox="1"/>
          <p:nvPr/>
        </p:nvSpPr>
        <p:spPr>
          <a:xfrm>
            <a:off x="493905" y="2921527"/>
            <a:ext cx="5166097" cy="2585323"/>
          </a:xfrm>
          <a:prstGeom prst="rect">
            <a:avLst/>
          </a:prstGeom>
          <a:noFill/>
        </p:spPr>
        <p:txBody>
          <a:bodyPr wrap="square" rtlCol="0">
            <a:spAutoFit/>
          </a:bodyPr>
          <a:lstStyle/>
          <a:p>
            <a:pPr algn="just"/>
            <a:r>
              <a:rPr lang="en-US"/>
              <a:t>UCI Protocol chosen specifically over other possibilities (</a:t>
            </a:r>
            <a:r>
              <a:rPr lang="en-US" i="1"/>
              <a:t>e.g. Chess Engine Communication Protocol)</a:t>
            </a:r>
          </a:p>
          <a:p>
            <a:pPr algn="just"/>
            <a:endParaRPr lang="en-US"/>
          </a:p>
          <a:p>
            <a:pPr marL="342900" indent="-342900" algn="just">
              <a:buAutoNum type="arabicPeriod"/>
            </a:pPr>
            <a:r>
              <a:rPr lang="en-US" b="1"/>
              <a:t>Widely recognized</a:t>
            </a:r>
          </a:p>
          <a:p>
            <a:pPr marL="342900" indent="-342900" algn="just">
              <a:buAutoNum type="arabicPeriod"/>
            </a:pPr>
            <a:r>
              <a:rPr lang="en-US" b="1"/>
              <a:t>Understandable nomenclature</a:t>
            </a:r>
            <a:r>
              <a:rPr lang="en-US"/>
              <a:t> and </a:t>
            </a:r>
            <a:r>
              <a:rPr lang="en-US" b="1"/>
              <a:t>set of rules</a:t>
            </a:r>
            <a:r>
              <a:rPr lang="en-US"/>
              <a:t>.</a:t>
            </a:r>
          </a:p>
          <a:p>
            <a:pPr marL="342900" indent="-342900" algn="just">
              <a:buAutoNum type="arabicPeriod"/>
            </a:pPr>
            <a:r>
              <a:rPr lang="en-US"/>
              <a:t>Supported by many </a:t>
            </a:r>
            <a:r>
              <a:rPr lang="en-US" b="1"/>
              <a:t>graphical user interfaces</a:t>
            </a:r>
            <a:endParaRPr lang="en-US"/>
          </a:p>
        </p:txBody>
      </p:sp>
    </p:spTree>
    <p:extLst>
      <p:ext uri="{BB962C8B-B14F-4D97-AF65-F5344CB8AC3E}">
        <p14:creationId xmlns:p14="http://schemas.microsoft.com/office/powerpoint/2010/main" val="1972607942"/>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8" name="Rectangle 102">
            <a:extLst>
              <a:ext uri="{FF2B5EF4-FFF2-40B4-BE49-F238E27FC236}">
                <a16:creationId xmlns:a16="http://schemas.microsoft.com/office/drawing/2014/main" id="{828D1E49-2A21-4A83-A0E0-FB1597B4B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9" name="Group 104">
            <a:extLst>
              <a:ext uri="{FF2B5EF4-FFF2-40B4-BE49-F238E27FC236}">
                <a16:creationId xmlns:a16="http://schemas.microsoft.com/office/drawing/2014/main" id="{088B852E-5494-418B-A833-75CF016A9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06" name="Freeform 5">
              <a:extLst>
                <a:ext uri="{FF2B5EF4-FFF2-40B4-BE49-F238E27FC236}">
                  <a16:creationId xmlns:a16="http://schemas.microsoft.com/office/drawing/2014/main" id="{DF31E3C1-1A46-4329-9F80-B576692FE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Freeform 6">
              <a:extLst>
                <a:ext uri="{FF2B5EF4-FFF2-40B4-BE49-F238E27FC236}">
                  <a16:creationId xmlns:a16="http://schemas.microsoft.com/office/drawing/2014/main" id="{294B4592-99CA-47B1-816F-CE2D44F65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7">
              <a:extLst>
                <a:ext uri="{FF2B5EF4-FFF2-40B4-BE49-F238E27FC236}">
                  <a16:creationId xmlns:a16="http://schemas.microsoft.com/office/drawing/2014/main" id="{BF690E4C-72F8-4AC5-AF99-562763CC6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8">
              <a:extLst>
                <a:ext uri="{FF2B5EF4-FFF2-40B4-BE49-F238E27FC236}">
                  <a16:creationId xmlns:a16="http://schemas.microsoft.com/office/drawing/2014/main" id="{F834CDD4-CAB8-4ACC-9AAC-5399C743D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9">
              <a:extLst>
                <a:ext uri="{FF2B5EF4-FFF2-40B4-BE49-F238E27FC236}">
                  <a16:creationId xmlns:a16="http://schemas.microsoft.com/office/drawing/2014/main" id="{1AEB045A-6821-475B-A28E-047437ABEF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
              <a:extLst>
                <a:ext uri="{FF2B5EF4-FFF2-40B4-BE49-F238E27FC236}">
                  <a16:creationId xmlns:a16="http://schemas.microsoft.com/office/drawing/2014/main" id="{D9B790C0-3D34-4626-BAFB-6EB473F40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
              <a:extLst>
                <a:ext uri="{FF2B5EF4-FFF2-40B4-BE49-F238E27FC236}">
                  <a16:creationId xmlns:a16="http://schemas.microsoft.com/office/drawing/2014/main" id="{EDA4D87F-91A4-4628-9A6E-F01820A7EE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2">
              <a:extLst>
                <a:ext uri="{FF2B5EF4-FFF2-40B4-BE49-F238E27FC236}">
                  <a16:creationId xmlns:a16="http://schemas.microsoft.com/office/drawing/2014/main" id="{045DAB88-124C-459C-A889-DAE9C9BE28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a:extLst>
                <a:ext uri="{FF2B5EF4-FFF2-40B4-BE49-F238E27FC236}">
                  <a16:creationId xmlns:a16="http://schemas.microsoft.com/office/drawing/2014/main" id="{85D44010-1DAA-4CAC-B83F-7E3E8C455D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a:extLst>
                <a:ext uri="{FF2B5EF4-FFF2-40B4-BE49-F238E27FC236}">
                  <a16:creationId xmlns:a16="http://schemas.microsoft.com/office/drawing/2014/main" id="{E8C01D66-5C93-4A2E-AA74-DE97574EA4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a:extLst>
                <a:ext uri="{FF2B5EF4-FFF2-40B4-BE49-F238E27FC236}">
                  <a16:creationId xmlns:a16="http://schemas.microsoft.com/office/drawing/2014/main" id="{E2E1A6E1-6C4A-47D3-81E2-9F8624F1BB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3E849CB5-4526-49DC-B77B-A20FDB7FFD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a:extLst>
                <a:ext uri="{FF2B5EF4-FFF2-40B4-BE49-F238E27FC236}">
                  <a16:creationId xmlns:a16="http://schemas.microsoft.com/office/drawing/2014/main" id="{5A18C8A4-FB2A-44C1-93D3-26C6DDFE0C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a:extLst>
                <a:ext uri="{FF2B5EF4-FFF2-40B4-BE49-F238E27FC236}">
                  <a16:creationId xmlns:a16="http://schemas.microsoft.com/office/drawing/2014/main" id="{85D014FD-8C5A-4071-B19E-4910AAB618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a:extLst>
                <a:ext uri="{FF2B5EF4-FFF2-40B4-BE49-F238E27FC236}">
                  <a16:creationId xmlns:a16="http://schemas.microsoft.com/office/drawing/2014/main" id="{A37D7262-3596-4026-9AD4-E94332E526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a:extLst>
                <a:ext uri="{FF2B5EF4-FFF2-40B4-BE49-F238E27FC236}">
                  <a16:creationId xmlns:a16="http://schemas.microsoft.com/office/drawing/2014/main" id="{187E37E0-AAC3-4B33-AF36-334ACCBD33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1">
              <a:extLst>
                <a:ext uri="{FF2B5EF4-FFF2-40B4-BE49-F238E27FC236}">
                  <a16:creationId xmlns:a16="http://schemas.microsoft.com/office/drawing/2014/main" id="{409758BB-8A0E-4BEB-BC0C-F410AD98CD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2">
              <a:extLst>
                <a:ext uri="{FF2B5EF4-FFF2-40B4-BE49-F238E27FC236}">
                  <a16:creationId xmlns:a16="http://schemas.microsoft.com/office/drawing/2014/main" id="{97C4EFE2-9D25-4978-BD9A-873B492702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3">
              <a:extLst>
                <a:ext uri="{FF2B5EF4-FFF2-40B4-BE49-F238E27FC236}">
                  <a16:creationId xmlns:a16="http://schemas.microsoft.com/office/drawing/2014/main" id="{9CCAF82A-A0E0-4B55-A97B-EFFAE79AF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4">
              <a:extLst>
                <a:ext uri="{FF2B5EF4-FFF2-40B4-BE49-F238E27FC236}">
                  <a16:creationId xmlns:a16="http://schemas.microsoft.com/office/drawing/2014/main" id="{4F800DD8-3954-4F73-8807-16F1CFAC1E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Freeform 25">
              <a:extLst>
                <a:ext uri="{FF2B5EF4-FFF2-40B4-BE49-F238E27FC236}">
                  <a16:creationId xmlns:a16="http://schemas.microsoft.com/office/drawing/2014/main" id="{84E1C91A-4B06-4852-918C-6380FA986B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72CDC75-3FEE-D546-BC72-3F666F3D4B1B}"/>
              </a:ext>
            </a:extLst>
          </p:cNvPr>
          <p:cNvSpPr>
            <a:spLocks noGrp="1"/>
          </p:cNvSpPr>
          <p:nvPr>
            <p:ph type="title"/>
          </p:nvPr>
        </p:nvSpPr>
        <p:spPr>
          <a:xfrm>
            <a:off x="904877" y="795527"/>
            <a:ext cx="10488547" cy="1190912"/>
          </a:xfrm>
        </p:spPr>
        <p:txBody>
          <a:bodyPr>
            <a:normAutofit/>
          </a:bodyPr>
          <a:lstStyle/>
          <a:p>
            <a:r>
              <a:rPr lang="en-US" sz="2800">
                <a:solidFill>
                  <a:schemeClr val="tx2"/>
                </a:solidFill>
              </a:rPr>
              <a:t>4. ‘Most Valuable Victim’ and ‘Least Valuable Aggressor’ heuristic</a:t>
            </a:r>
          </a:p>
        </p:txBody>
      </p:sp>
      <p:sp>
        <p:nvSpPr>
          <p:cNvPr id="180" name="Rectangle 168">
            <a:extLst>
              <a:ext uri="{FF2B5EF4-FFF2-40B4-BE49-F238E27FC236}">
                <a16:creationId xmlns:a16="http://schemas.microsoft.com/office/drawing/2014/main" id="{E972DE0D-2E53-4159-ABD3-C601524262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030" y="2250281"/>
            <a:ext cx="4959318" cy="3678237"/>
          </a:xfrm>
          <a:prstGeom prst="rect">
            <a:avLst/>
          </a:prstGeom>
          <a:solidFill>
            <a:schemeClr val="bg1"/>
          </a:solidFill>
          <a:ln w="19050">
            <a:solidFill>
              <a:srgbClr val="CC7F1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83EEA4-AD96-2E4A-AD9E-8E59946A7065}"/>
              </a:ext>
            </a:extLst>
          </p:cNvPr>
          <p:cNvPicPr>
            <a:picLocks noChangeAspect="1"/>
          </p:cNvPicPr>
          <p:nvPr/>
        </p:nvPicPr>
        <p:blipFill>
          <a:blip r:embed="rId2"/>
          <a:stretch>
            <a:fillRect/>
          </a:stretch>
        </p:blipFill>
        <p:spPr>
          <a:xfrm>
            <a:off x="1747521" y="2416047"/>
            <a:ext cx="3338336" cy="3346704"/>
          </a:xfrm>
          <a:prstGeom prst="rect">
            <a:avLst/>
          </a:prstGeom>
          <a:ln w="12700">
            <a:noFill/>
          </a:ln>
        </p:spPr>
      </p:pic>
      <p:sp>
        <p:nvSpPr>
          <p:cNvPr id="3" name="Content Placeholder 2">
            <a:extLst>
              <a:ext uri="{FF2B5EF4-FFF2-40B4-BE49-F238E27FC236}">
                <a16:creationId xmlns:a16="http://schemas.microsoft.com/office/drawing/2014/main" id="{20977704-D7A6-6E4D-9D06-A3619E11CCDC}"/>
              </a:ext>
            </a:extLst>
          </p:cNvPr>
          <p:cNvSpPr>
            <a:spLocks noGrp="1"/>
          </p:cNvSpPr>
          <p:nvPr>
            <p:ph idx="1"/>
          </p:nvPr>
        </p:nvSpPr>
        <p:spPr>
          <a:xfrm>
            <a:off x="6380703" y="2228850"/>
            <a:ext cx="5028928" cy="3699669"/>
          </a:xfrm>
        </p:spPr>
        <p:txBody>
          <a:bodyPr>
            <a:normAutofit fontScale="92500" lnSpcReduction="10000"/>
          </a:bodyPr>
          <a:lstStyle/>
          <a:p>
            <a:pPr>
              <a:buClr>
                <a:srgbClr val="CC7F14"/>
              </a:buClr>
            </a:pPr>
            <a:r>
              <a:rPr lang="en-GB"/>
              <a:t>MVV/LVV (Most Valuable Victim/Least Valuable Aggressor) is a heuristic which generates or sort-captures moves in a reasonable order. </a:t>
            </a:r>
          </a:p>
          <a:p>
            <a:pPr>
              <a:buClr>
                <a:srgbClr val="CC7F14"/>
              </a:buClr>
            </a:pPr>
            <a:r>
              <a:rPr lang="en-GB"/>
              <a:t>First it looks up the potential victim of all the attacked opponent pieces, in the order of the most valuable first, thus </a:t>
            </a:r>
            <a:r>
              <a:rPr lang="en-GB" b="1"/>
              <a:t>queen, rook, bishop, knight then pawn</a:t>
            </a:r>
            <a:r>
              <a:rPr lang="en-GB"/>
              <a:t>. After the most valuable victim is found, a cycle loops over the potential attackers that may capture the victim in reverse order, so from </a:t>
            </a:r>
            <a:r>
              <a:rPr lang="en-GB" b="1"/>
              <a:t>pawn, knight, bishop, rook, then queen.</a:t>
            </a:r>
          </a:p>
        </p:txBody>
      </p:sp>
      <p:sp>
        <p:nvSpPr>
          <p:cNvPr id="5" name="Rectangle 4">
            <a:extLst>
              <a:ext uri="{FF2B5EF4-FFF2-40B4-BE49-F238E27FC236}">
                <a16:creationId xmlns:a16="http://schemas.microsoft.com/office/drawing/2014/main" id="{E5E69F3A-23BE-8B4E-9847-1B691D430F15}"/>
              </a:ext>
            </a:extLst>
          </p:cNvPr>
          <p:cNvSpPr/>
          <p:nvPr/>
        </p:nvSpPr>
        <p:spPr>
          <a:xfrm>
            <a:off x="828287" y="6239370"/>
            <a:ext cx="10656482" cy="307777"/>
          </a:xfrm>
          <a:prstGeom prst="rect">
            <a:avLst/>
          </a:prstGeom>
        </p:spPr>
        <p:txBody>
          <a:bodyPr wrap="square">
            <a:spAutoFit/>
          </a:bodyPr>
          <a:lstStyle/>
          <a:p>
            <a:pPr algn="ctr"/>
            <a:r>
              <a:rPr lang="en-GB" sz="1400"/>
              <a:t>So </a:t>
            </a:r>
            <a:r>
              <a:rPr lang="en-GB" sz="1400" err="1"/>
              <a:t>PawnxQueen</a:t>
            </a:r>
            <a:r>
              <a:rPr lang="en-GB" sz="1400"/>
              <a:t> is the most valuable, next comes </a:t>
            </a:r>
            <a:r>
              <a:rPr lang="en-GB" sz="1400" err="1"/>
              <a:t>KnightxQueen</a:t>
            </a:r>
            <a:r>
              <a:rPr lang="en-GB" sz="1400"/>
              <a:t>, </a:t>
            </a:r>
            <a:r>
              <a:rPr lang="en-GB" sz="1400" err="1"/>
              <a:t>BishopxQueen</a:t>
            </a:r>
            <a:r>
              <a:rPr lang="en-GB" sz="1400"/>
              <a:t> and so on down to </a:t>
            </a:r>
            <a:r>
              <a:rPr lang="en-GB" sz="1400" err="1"/>
              <a:t>QueenxPawn</a:t>
            </a:r>
            <a:r>
              <a:rPr lang="en-GB" sz="1400"/>
              <a:t>.</a:t>
            </a:r>
            <a:endParaRPr lang="en-US" sz="1400"/>
          </a:p>
        </p:txBody>
      </p:sp>
    </p:spTree>
    <p:extLst>
      <p:ext uri="{BB962C8B-B14F-4D97-AF65-F5344CB8AC3E}">
        <p14:creationId xmlns:p14="http://schemas.microsoft.com/office/powerpoint/2010/main" val="3901847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59C0AD34-689A-4954-B857-28A56A031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7" name="Group 256">
            <a:extLst>
              <a:ext uri="{FF2B5EF4-FFF2-40B4-BE49-F238E27FC236}">
                <a16:creationId xmlns:a16="http://schemas.microsoft.com/office/drawing/2014/main" id="{2EF251E5-B061-410C-B249-58C6857613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58" name="Freeform 5">
              <a:extLst>
                <a:ext uri="{FF2B5EF4-FFF2-40B4-BE49-F238E27FC236}">
                  <a16:creationId xmlns:a16="http://schemas.microsoft.com/office/drawing/2014/main" id="{5820E53A-A780-41CF-9B04-52B707A568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Freeform 6">
              <a:extLst>
                <a:ext uri="{FF2B5EF4-FFF2-40B4-BE49-F238E27FC236}">
                  <a16:creationId xmlns:a16="http://schemas.microsoft.com/office/drawing/2014/main" id="{9A337230-F2D4-4984-B33B-BD5732CA7F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Freeform 7">
              <a:extLst>
                <a:ext uri="{FF2B5EF4-FFF2-40B4-BE49-F238E27FC236}">
                  <a16:creationId xmlns:a16="http://schemas.microsoft.com/office/drawing/2014/main" id="{150374BA-0847-4D86-BDAD-B3616B48AC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Freeform 8">
              <a:extLst>
                <a:ext uri="{FF2B5EF4-FFF2-40B4-BE49-F238E27FC236}">
                  <a16:creationId xmlns:a16="http://schemas.microsoft.com/office/drawing/2014/main" id="{756B05EF-64B2-4E1A-BEE2-2C91CEE448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Freeform 9">
              <a:extLst>
                <a:ext uri="{FF2B5EF4-FFF2-40B4-BE49-F238E27FC236}">
                  <a16:creationId xmlns:a16="http://schemas.microsoft.com/office/drawing/2014/main" id="{8EAC8528-3758-4668-AC4F-7A1ED80AA9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Freeform 10">
              <a:extLst>
                <a:ext uri="{FF2B5EF4-FFF2-40B4-BE49-F238E27FC236}">
                  <a16:creationId xmlns:a16="http://schemas.microsoft.com/office/drawing/2014/main" id="{9C60E31E-3A6D-4751-A2B9-6D6BBD3F42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Freeform 11">
              <a:extLst>
                <a:ext uri="{FF2B5EF4-FFF2-40B4-BE49-F238E27FC236}">
                  <a16:creationId xmlns:a16="http://schemas.microsoft.com/office/drawing/2014/main" id="{BDA3DA6A-3268-4B0F-AEE7-DAA73B1F39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Freeform 12">
              <a:extLst>
                <a:ext uri="{FF2B5EF4-FFF2-40B4-BE49-F238E27FC236}">
                  <a16:creationId xmlns:a16="http://schemas.microsoft.com/office/drawing/2014/main" id="{2998BF04-8D3F-4A2A-99F5-4CA4E8CEA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Freeform 13">
              <a:extLst>
                <a:ext uri="{FF2B5EF4-FFF2-40B4-BE49-F238E27FC236}">
                  <a16:creationId xmlns:a16="http://schemas.microsoft.com/office/drawing/2014/main" id="{0634B53A-D297-4948-A6D6-F6A97EA30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Freeform 14">
              <a:extLst>
                <a:ext uri="{FF2B5EF4-FFF2-40B4-BE49-F238E27FC236}">
                  <a16:creationId xmlns:a16="http://schemas.microsoft.com/office/drawing/2014/main" id="{4E8DB691-0BA0-400D-800A-75BC377428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Freeform 15">
              <a:extLst>
                <a:ext uri="{FF2B5EF4-FFF2-40B4-BE49-F238E27FC236}">
                  <a16:creationId xmlns:a16="http://schemas.microsoft.com/office/drawing/2014/main" id="{AFAFDDA3-AC41-4CF2-94B8-57BB1C5E5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Freeform 16">
              <a:extLst>
                <a:ext uri="{FF2B5EF4-FFF2-40B4-BE49-F238E27FC236}">
                  <a16:creationId xmlns:a16="http://schemas.microsoft.com/office/drawing/2014/main" id="{4A15B2B0-A771-4DFA-9D23-CB066DAE79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Freeform 17">
              <a:extLst>
                <a:ext uri="{FF2B5EF4-FFF2-40B4-BE49-F238E27FC236}">
                  <a16:creationId xmlns:a16="http://schemas.microsoft.com/office/drawing/2014/main" id="{6181A0C3-EE79-45C0-B2F7-3EFDF30C92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Freeform 18">
              <a:extLst>
                <a:ext uri="{FF2B5EF4-FFF2-40B4-BE49-F238E27FC236}">
                  <a16:creationId xmlns:a16="http://schemas.microsoft.com/office/drawing/2014/main" id="{15E0117B-FD22-48B9-9C77-A8B559036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Freeform 19">
              <a:extLst>
                <a:ext uri="{FF2B5EF4-FFF2-40B4-BE49-F238E27FC236}">
                  <a16:creationId xmlns:a16="http://schemas.microsoft.com/office/drawing/2014/main" id="{8E85FCEE-A313-4486-8C87-02810F6930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20">
              <a:extLst>
                <a:ext uri="{FF2B5EF4-FFF2-40B4-BE49-F238E27FC236}">
                  <a16:creationId xmlns:a16="http://schemas.microsoft.com/office/drawing/2014/main" id="{1C675BF2-101E-485B-8567-6DAC3E2E56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Freeform 21">
              <a:extLst>
                <a:ext uri="{FF2B5EF4-FFF2-40B4-BE49-F238E27FC236}">
                  <a16:creationId xmlns:a16="http://schemas.microsoft.com/office/drawing/2014/main" id="{FB45911A-8248-42F7-B3EB-A00DB57200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Freeform 22">
              <a:extLst>
                <a:ext uri="{FF2B5EF4-FFF2-40B4-BE49-F238E27FC236}">
                  <a16:creationId xmlns:a16="http://schemas.microsoft.com/office/drawing/2014/main" id="{5BB462F8-D1E7-49F8-BC68-C084D693D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Freeform 23">
              <a:extLst>
                <a:ext uri="{FF2B5EF4-FFF2-40B4-BE49-F238E27FC236}">
                  <a16:creationId xmlns:a16="http://schemas.microsoft.com/office/drawing/2014/main" id="{A42670A7-31BD-4399-A52B-58F7DC2CD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Freeform 24">
              <a:extLst>
                <a:ext uri="{FF2B5EF4-FFF2-40B4-BE49-F238E27FC236}">
                  <a16:creationId xmlns:a16="http://schemas.microsoft.com/office/drawing/2014/main" id="{9A3D52C0-9637-4872-BE90-954269A97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Freeform 25">
              <a:extLst>
                <a:ext uri="{FF2B5EF4-FFF2-40B4-BE49-F238E27FC236}">
                  <a16:creationId xmlns:a16="http://schemas.microsoft.com/office/drawing/2014/main" id="{3C8A97F0-11E5-4091-BFF3-12036C2E2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19458" name="Picture 2" descr="Image result for playing chess">
            <a:extLst>
              <a:ext uri="{FF2B5EF4-FFF2-40B4-BE49-F238E27FC236}">
                <a16:creationId xmlns:a16="http://schemas.microsoft.com/office/drawing/2014/main" id="{DB183D95-EDD9-4E4C-8E56-5802FBA05B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955" r="-1" b="4456"/>
          <a:stretch/>
        </p:blipFill>
        <p:spPr bwMode="auto">
          <a:xfrm>
            <a:off x="20" y="227"/>
            <a:ext cx="121916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79" name="Rectangle 278">
            <a:extLst>
              <a:ext uri="{FF2B5EF4-FFF2-40B4-BE49-F238E27FC236}">
                <a16:creationId xmlns:a16="http://schemas.microsoft.com/office/drawing/2014/main" id="{0D46847E-DF7B-4BE5-BA10-97AFF961C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74042" y="1186483"/>
            <a:ext cx="8843596" cy="505416"/>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227E50E2-800F-4574-8926-D1DB68914B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9293" y="1776933"/>
            <a:ext cx="8845667" cy="3536419"/>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72CDC75-3FEE-D546-BC72-3F666F3D4B1B}"/>
              </a:ext>
            </a:extLst>
          </p:cNvPr>
          <p:cNvSpPr>
            <a:spLocks noGrp="1"/>
          </p:cNvSpPr>
          <p:nvPr>
            <p:ph type="title"/>
          </p:nvPr>
        </p:nvSpPr>
        <p:spPr>
          <a:xfrm>
            <a:off x="1744015" y="2318304"/>
            <a:ext cx="2714952" cy="2453676"/>
          </a:xfrm>
        </p:spPr>
        <p:txBody>
          <a:bodyPr>
            <a:normAutofit/>
          </a:bodyPr>
          <a:lstStyle/>
          <a:p>
            <a:r>
              <a:rPr lang="en-US" sz="3700"/>
              <a:t>5. Quiescence Search</a:t>
            </a:r>
          </a:p>
        </p:txBody>
      </p:sp>
      <p:sp>
        <p:nvSpPr>
          <p:cNvPr id="3" name="Content Placeholder 2">
            <a:extLst>
              <a:ext uri="{FF2B5EF4-FFF2-40B4-BE49-F238E27FC236}">
                <a16:creationId xmlns:a16="http://schemas.microsoft.com/office/drawing/2014/main" id="{20977704-D7A6-6E4D-9D06-A3619E11CCDC}"/>
              </a:ext>
            </a:extLst>
          </p:cNvPr>
          <p:cNvSpPr>
            <a:spLocks noGrp="1"/>
          </p:cNvSpPr>
          <p:nvPr>
            <p:ph idx="1"/>
          </p:nvPr>
        </p:nvSpPr>
        <p:spPr>
          <a:xfrm>
            <a:off x="4533689" y="1862274"/>
            <a:ext cx="5894213" cy="3368347"/>
          </a:xfrm>
        </p:spPr>
        <p:txBody>
          <a:bodyPr>
            <a:normAutofit/>
          </a:bodyPr>
          <a:lstStyle/>
          <a:p>
            <a:pPr>
              <a:lnSpc>
                <a:spcPct val="110000"/>
              </a:lnSpc>
              <a:buClr>
                <a:srgbClr val="CC7F14"/>
              </a:buClr>
            </a:pPr>
            <a:r>
              <a:rPr lang="en-GB">
                <a:solidFill>
                  <a:srgbClr val="FFFFFE"/>
                </a:solidFill>
              </a:rPr>
              <a:t>The ZONA Chess Engine, at the end of the main search, performs a more limited </a:t>
            </a:r>
            <a:r>
              <a:rPr lang="en-GB" b="1">
                <a:solidFill>
                  <a:srgbClr val="FFFFFE"/>
                </a:solidFill>
              </a:rPr>
              <a:t>‘quiescence search’</a:t>
            </a:r>
            <a:r>
              <a:rPr lang="en-GB">
                <a:solidFill>
                  <a:srgbClr val="FFFFFE"/>
                </a:solidFill>
              </a:rPr>
              <a:t>, containing fewer moves. </a:t>
            </a:r>
          </a:p>
          <a:p>
            <a:pPr>
              <a:lnSpc>
                <a:spcPct val="110000"/>
              </a:lnSpc>
              <a:buClr>
                <a:srgbClr val="CC7F14"/>
              </a:buClr>
            </a:pPr>
            <a:r>
              <a:rPr lang="en-GB">
                <a:solidFill>
                  <a:srgbClr val="FFFFFE"/>
                </a:solidFill>
              </a:rPr>
              <a:t>Evaluates </a:t>
            </a:r>
            <a:r>
              <a:rPr lang="en-GB" b="1">
                <a:solidFill>
                  <a:srgbClr val="FFFFFE"/>
                </a:solidFill>
              </a:rPr>
              <a:t>"quieter" positions </a:t>
            </a:r>
            <a:r>
              <a:rPr lang="en-GB">
                <a:solidFill>
                  <a:srgbClr val="FFFFFE"/>
                </a:solidFill>
              </a:rPr>
              <a:t>and positions where no tactical moves can be made. </a:t>
            </a:r>
          </a:p>
          <a:p>
            <a:pPr>
              <a:lnSpc>
                <a:spcPct val="110000"/>
              </a:lnSpc>
              <a:buClr>
                <a:srgbClr val="CC7F14"/>
              </a:buClr>
            </a:pPr>
            <a:r>
              <a:rPr lang="en-GB">
                <a:solidFill>
                  <a:srgbClr val="FFFFFE"/>
                </a:solidFill>
              </a:rPr>
              <a:t>Stopping a search when desired depth is reached and then just simply evaluating is actually very dangerous.</a:t>
            </a:r>
          </a:p>
          <a:p>
            <a:pPr lvl="1">
              <a:lnSpc>
                <a:spcPct val="110000"/>
              </a:lnSpc>
              <a:buClr>
                <a:srgbClr val="CC7F14"/>
              </a:buClr>
            </a:pPr>
            <a:r>
              <a:rPr lang="en-GB">
                <a:solidFill>
                  <a:srgbClr val="FFFFFE"/>
                </a:solidFill>
              </a:rPr>
              <a:t>e.g. </a:t>
            </a:r>
            <a:r>
              <a:rPr lang="en-GB" err="1">
                <a:solidFill>
                  <a:srgbClr val="FFFFFE"/>
                </a:solidFill>
              </a:rPr>
              <a:t>QueenxPawn</a:t>
            </a:r>
            <a:r>
              <a:rPr lang="en-GB">
                <a:solidFill>
                  <a:srgbClr val="FFFFFE"/>
                </a:solidFill>
              </a:rPr>
              <a:t> scenario</a:t>
            </a:r>
          </a:p>
        </p:txBody>
      </p:sp>
      <p:sp>
        <p:nvSpPr>
          <p:cNvPr id="281" name="Isosceles Triangle 39">
            <a:extLst>
              <a:ext uri="{FF2B5EF4-FFF2-40B4-BE49-F238E27FC236}">
                <a16:creationId xmlns:a16="http://schemas.microsoft.com/office/drawing/2014/main" id="{7DC56226-648F-4399-93F6-94D24B604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637038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CDC75-3FEE-D546-BC72-3F666F3D4B1B}"/>
              </a:ext>
            </a:extLst>
          </p:cNvPr>
          <p:cNvSpPr>
            <a:spLocks noGrp="1"/>
          </p:cNvSpPr>
          <p:nvPr>
            <p:ph type="title"/>
          </p:nvPr>
        </p:nvSpPr>
        <p:spPr>
          <a:xfrm>
            <a:off x="888631" y="2349925"/>
            <a:ext cx="3498979" cy="2456442"/>
          </a:xfrm>
        </p:spPr>
        <p:txBody>
          <a:bodyPr>
            <a:normAutofit/>
          </a:bodyPr>
          <a:lstStyle/>
          <a:p>
            <a:r>
              <a:rPr lang="en-US"/>
              <a:t>6. Notable mentions</a:t>
            </a:r>
          </a:p>
        </p:txBody>
      </p:sp>
      <p:graphicFrame>
        <p:nvGraphicFramePr>
          <p:cNvPr id="216" name="Content Placeholder 2">
            <a:extLst>
              <a:ext uri="{FF2B5EF4-FFF2-40B4-BE49-F238E27FC236}">
                <a16:creationId xmlns:a16="http://schemas.microsoft.com/office/drawing/2014/main" id="{74A02BE4-2435-4F6C-A639-3332722F2143}"/>
              </a:ext>
            </a:extLst>
          </p:cNvPr>
          <p:cNvGraphicFramePr>
            <a:graphicFrameLocks noGrp="1"/>
          </p:cNvGraphicFramePr>
          <p:nvPr>
            <p:ph idx="1"/>
            <p:extLst>
              <p:ext uri="{D42A27DB-BD31-4B8C-83A1-F6EECF244321}">
                <p14:modId xmlns:p14="http://schemas.microsoft.com/office/powerpoint/2010/main" val="2129447694"/>
              </p:ext>
            </p:extLst>
          </p:nvPr>
        </p:nvGraphicFramePr>
        <p:xfrm>
          <a:off x="5574890" y="803186"/>
          <a:ext cx="5821767" cy="52878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459446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B46D094-9D10-45BD-BE9D-E4AFE2FE30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55076C24-1C31-4A38-A3E7-9F78F38C2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90A2F46D-431F-494E-B76D-74CEC1426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57B72B1F-4125-4F46-8D06-808E368B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7C16EC32-C009-4130-ADB8-9DFD03CEC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CA06AC4F-231A-406A-83AF-BF4F1603D3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244FAADB-573E-4112-BE8C-B88C470E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CF38BC08-F82D-4258-8E44-11B2C9E4E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EF763D22-10EE-4D7D-95EE-5F4DB723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81EA7FDE-0B97-4DDD-AF65-F352834E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CC18534F-EC75-4CF4-BBAC-0EF150873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71BB5232-2C83-41EB-B62B-E54AC93F2E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2598F724-C32E-4B91-9B85-60C89DBB8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D5D4FBFD-ACE3-46D2-8E97-E8EABE735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54A3C901-AFD0-41D3-85E5-87D0E1C9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485F3E8E-CD09-44EB-AC73-1834A8D50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3BDFC1A4-51E7-46A6-8A0D-50476BCF5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A561BC1B-C5E2-45AA-B72B-03AF3216C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4C0779C6-0F80-48B1-AD32-CC10D00C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73702193-6A56-4A74-84AD-94F530FED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86AEFF79-03FD-4BC0-8A67-25CAFCFDCD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4" name="Rectangle 33">
              <a:extLst>
                <a:ext uri="{FF2B5EF4-FFF2-40B4-BE49-F238E27FC236}">
                  <a16:creationId xmlns:a16="http://schemas.microsoft.com/office/drawing/2014/main" id="{CB66FC33-38F1-4E8E-8474-AF1F5673B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34">
              <a:extLst>
                <a:ext uri="{FF2B5EF4-FFF2-40B4-BE49-F238E27FC236}">
                  <a16:creationId xmlns:a16="http://schemas.microsoft.com/office/drawing/2014/main" id="{32E0DAC0-8D22-4A77-8AA9-169781B2E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828C2492-9737-4D83-8CBD-93EA6D071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8"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38AE839A-03F1-7745-B961-9D60B2EFD0BC}"/>
              </a:ext>
            </a:extLst>
          </p:cNvPr>
          <p:cNvSpPr>
            <a:spLocks noGrp="1"/>
          </p:cNvSpPr>
          <p:nvPr>
            <p:ph type="title"/>
          </p:nvPr>
        </p:nvSpPr>
        <p:spPr>
          <a:xfrm>
            <a:off x="356128" y="5199797"/>
            <a:ext cx="11520486" cy="789673"/>
          </a:xfrm>
        </p:spPr>
        <p:txBody>
          <a:bodyPr vert="horz" lIns="228600" tIns="228600" rIns="228600" bIns="0" rtlCol="0" anchor="ctr">
            <a:normAutofit/>
          </a:bodyPr>
          <a:lstStyle/>
          <a:p>
            <a:pPr>
              <a:lnSpc>
                <a:spcPct val="80000"/>
              </a:lnSpc>
            </a:pPr>
            <a:r>
              <a:rPr lang="en-US">
                <a:solidFill>
                  <a:schemeClr val="bg1"/>
                </a:solidFill>
              </a:rPr>
              <a:t>Demonstration 1: Correctly Calculating Attacks</a:t>
            </a:r>
          </a:p>
        </p:txBody>
      </p:sp>
      <p:sp>
        <p:nvSpPr>
          <p:cNvPr id="61" name="Freeform: Shape 6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8362827-6A95-D44F-B38C-F7FA98AAA651}"/>
              </a:ext>
            </a:extLst>
          </p:cNvPr>
          <p:cNvPicPr>
            <a:picLocks noChangeAspect="1"/>
          </p:cNvPicPr>
          <p:nvPr/>
        </p:nvPicPr>
        <p:blipFill>
          <a:blip r:embed="rId2"/>
          <a:stretch>
            <a:fillRect/>
          </a:stretch>
        </p:blipFill>
        <p:spPr>
          <a:xfrm>
            <a:off x="643467" y="807107"/>
            <a:ext cx="3539970" cy="3504213"/>
          </a:xfrm>
          <a:prstGeom prst="rect">
            <a:avLst/>
          </a:prstGeom>
          <a:ln>
            <a:solidFill>
              <a:srgbClr val="FFC000"/>
            </a:solidFill>
          </a:ln>
        </p:spPr>
      </p:pic>
      <p:pic>
        <p:nvPicPr>
          <p:cNvPr id="7" name="Picture 6" descr="A close up of a logo&#10;&#10;Description automatically generated">
            <a:extLst>
              <a:ext uri="{FF2B5EF4-FFF2-40B4-BE49-F238E27FC236}">
                <a16:creationId xmlns:a16="http://schemas.microsoft.com/office/drawing/2014/main" id="{03626CDB-517B-CF45-9A77-AD3418EDDEDD}"/>
              </a:ext>
            </a:extLst>
          </p:cNvPr>
          <p:cNvPicPr>
            <a:picLocks noChangeAspect="1"/>
          </p:cNvPicPr>
          <p:nvPr/>
        </p:nvPicPr>
        <p:blipFill>
          <a:blip r:embed="rId3"/>
          <a:stretch>
            <a:fillRect/>
          </a:stretch>
        </p:blipFill>
        <p:spPr>
          <a:xfrm>
            <a:off x="4344148" y="820651"/>
            <a:ext cx="3539970" cy="3499969"/>
          </a:xfrm>
          <a:prstGeom prst="rect">
            <a:avLst/>
          </a:prstGeom>
          <a:ln w="38100">
            <a:solidFill>
              <a:srgbClr val="92D050"/>
            </a:solidFill>
          </a:ln>
        </p:spPr>
      </p:pic>
      <p:pic>
        <p:nvPicPr>
          <p:cNvPr id="4" name="Content Placeholder 3" descr="A picture containing crossword puzzle, text, shoji&#10;&#10;Description automatically generated">
            <a:extLst>
              <a:ext uri="{FF2B5EF4-FFF2-40B4-BE49-F238E27FC236}">
                <a16:creationId xmlns:a16="http://schemas.microsoft.com/office/drawing/2014/main" id="{EA9FA599-0965-4546-A662-47AA28317AF4}"/>
              </a:ext>
            </a:extLst>
          </p:cNvPr>
          <p:cNvPicPr>
            <a:picLocks noGrp="1" noChangeAspect="1"/>
          </p:cNvPicPr>
          <p:nvPr>
            <p:ph idx="1"/>
          </p:nvPr>
        </p:nvPicPr>
        <p:blipFill>
          <a:blip r:embed="rId4"/>
          <a:stretch>
            <a:fillRect/>
          </a:stretch>
        </p:blipFill>
        <p:spPr>
          <a:xfrm>
            <a:off x="8034674" y="802462"/>
            <a:ext cx="3536347" cy="3536347"/>
          </a:xfrm>
          <a:prstGeom prst="rect">
            <a:avLst/>
          </a:prstGeom>
          <a:ln w="38100">
            <a:solidFill>
              <a:srgbClr val="92D050"/>
            </a:solidFill>
          </a:ln>
        </p:spPr>
      </p:pic>
      <p:sp>
        <p:nvSpPr>
          <p:cNvPr id="9" name="TextBox 8">
            <a:extLst>
              <a:ext uri="{FF2B5EF4-FFF2-40B4-BE49-F238E27FC236}">
                <a16:creationId xmlns:a16="http://schemas.microsoft.com/office/drawing/2014/main" id="{ED3D78F8-8A00-9B4A-8A15-01FB752A65D0}"/>
              </a:ext>
            </a:extLst>
          </p:cNvPr>
          <p:cNvSpPr txBox="1"/>
          <p:nvPr/>
        </p:nvSpPr>
        <p:spPr>
          <a:xfrm>
            <a:off x="67277" y="6465917"/>
            <a:ext cx="6442789" cy="307777"/>
          </a:xfrm>
          <a:prstGeom prst="rect">
            <a:avLst/>
          </a:prstGeom>
          <a:noFill/>
        </p:spPr>
        <p:txBody>
          <a:bodyPr wrap="none" rtlCol="0">
            <a:spAutoFit/>
          </a:bodyPr>
          <a:lstStyle/>
          <a:p>
            <a:r>
              <a:rPr lang="en-US" sz="1400">
                <a:solidFill>
                  <a:schemeClr val="bg1"/>
                </a:solidFill>
              </a:rPr>
              <a:t>Image on far right: </a:t>
            </a:r>
            <a:r>
              <a:rPr lang="en-US" sz="1400" u="sng">
                <a:solidFill>
                  <a:schemeClr val="bg1"/>
                </a:solidFill>
              </a:rPr>
              <a:t>https://</a:t>
            </a:r>
            <a:r>
              <a:rPr lang="en-US" sz="1400" u="sng" err="1">
                <a:solidFill>
                  <a:schemeClr val="bg1"/>
                </a:solidFill>
              </a:rPr>
              <a:t>www.quora.com</a:t>
            </a:r>
            <a:r>
              <a:rPr lang="en-US" sz="1400" u="sng">
                <a:solidFill>
                  <a:schemeClr val="bg1"/>
                </a:solidFill>
              </a:rPr>
              <a:t>/Can-a-queen-move-like-a-knight</a:t>
            </a:r>
          </a:p>
        </p:txBody>
      </p:sp>
    </p:spTree>
    <p:extLst>
      <p:ext uri="{BB962C8B-B14F-4D97-AF65-F5344CB8AC3E}">
        <p14:creationId xmlns:p14="http://schemas.microsoft.com/office/powerpoint/2010/main" val="1056867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B46D094-9D10-45BD-BE9D-E4AFE2FE30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55076C24-1C31-4A38-A3E7-9F78F38C2E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90A2F46D-431F-494E-B76D-74CEC1426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57B72B1F-4125-4F46-8D06-808E368B2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7C16EC32-C009-4130-ADB8-9DFD03CEC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CA06AC4F-231A-406A-83AF-BF4F1603D3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244FAADB-573E-4112-BE8C-B88C470E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CF38BC08-F82D-4258-8E44-11B2C9E4E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EF763D22-10EE-4D7D-95EE-5F4DB723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81EA7FDE-0B97-4DDD-AF65-F352834E6B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CC18534F-EC75-4CF4-BBAC-0EF150873F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71BB5232-2C83-41EB-B62B-E54AC93F2E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2598F724-C32E-4B91-9B85-60C89DBB8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D5D4FBFD-ACE3-46D2-8E97-E8EABE735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54A3C901-AFD0-41D3-85E5-87D0E1C9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485F3E8E-CD09-44EB-AC73-1834A8D50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3BDFC1A4-51E7-46A6-8A0D-50476BCF56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A561BC1B-C5E2-45AA-B72B-03AF3216C4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4C0779C6-0F80-48B1-AD32-CC10D00C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73702193-6A56-4A74-84AD-94F530FEDF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86AEFF79-03FD-4BC0-8A67-25CAFCFDCD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4" name="Rectangle 33">
              <a:extLst>
                <a:ext uri="{FF2B5EF4-FFF2-40B4-BE49-F238E27FC236}">
                  <a16:creationId xmlns:a16="http://schemas.microsoft.com/office/drawing/2014/main" id="{CB66FC33-38F1-4E8E-8474-AF1F5673B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34">
              <a:extLst>
                <a:ext uri="{FF2B5EF4-FFF2-40B4-BE49-F238E27FC236}">
                  <a16:creationId xmlns:a16="http://schemas.microsoft.com/office/drawing/2014/main" id="{32E0DAC0-8D22-4A77-8AA9-169781B2E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828C2492-9737-4D83-8CBD-93EA6D0717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8" name="Rectangle 3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61" name="Freeform: Shape 6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0925649-BC2B-7B47-A8D8-73832F22CF9A}"/>
              </a:ext>
            </a:extLst>
          </p:cNvPr>
          <p:cNvPicPr>
            <a:picLocks noChangeAspect="1"/>
          </p:cNvPicPr>
          <p:nvPr/>
        </p:nvPicPr>
        <p:blipFill>
          <a:blip r:embed="rId2"/>
          <a:stretch>
            <a:fillRect/>
          </a:stretch>
        </p:blipFill>
        <p:spPr>
          <a:xfrm>
            <a:off x="643467" y="642494"/>
            <a:ext cx="3539970" cy="3833438"/>
          </a:xfrm>
          <a:prstGeom prst="rect">
            <a:avLst/>
          </a:prstGeom>
        </p:spPr>
      </p:pic>
      <p:pic>
        <p:nvPicPr>
          <p:cNvPr id="6" name="Picture 5">
            <a:extLst>
              <a:ext uri="{FF2B5EF4-FFF2-40B4-BE49-F238E27FC236}">
                <a16:creationId xmlns:a16="http://schemas.microsoft.com/office/drawing/2014/main" id="{B5E28DE9-2F43-D94A-8133-063FF1BBB5CC}"/>
              </a:ext>
            </a:extLst>
          </p:cNvPr>
          <p:cNvPicPr>
            <a:picLocks noChangeAspect="1"/>
          </p:cNvPicPr>
          <p:nvPr/>
        </p:nvPicPr>
        <p:blipFill>
          <a:blip r:embed="rId3"/>
          <a:stretch>
            <a:fillRect/>
          </a:stretch>
        </p:blipFill>
        <p:spPr>
          <a:xfrm>
            <a:off x="4344148" y="810882"/>
            <a:ext cx="3539970" cy="3519507"/>
          </a:xfrm>
          <a:prstGeom prst="rect">
            <a:avLst/>
          </a:prstGeom>
        </p:spPr>
      </p:pic>
      <p:pic>
        <p:nvPicPr>
          <p:cNvPr id="7" name="Content Placeholder 6">
            <a:extLst>
              <a:ext uri="{FF2B5EF4-FFF2-40B4-BE49-F238E27FC236}">
                <a16:creationId xmlns:a16="http://schemas.microsoft.com/office/drawing/2014/main" id="{C06D09F5-8870-774D-89BE-89694526CC70}"/>
              </a:ext>
            </a:extLst>
          </p:cNvPr>
          <p:cNvPicPr>
            <a:picLocks noGrp="1" noChangeAspect="1"/>
          </p:cNvPicPr>
          <p:nvPr>
            <p:ph idx="1"/>
          </p:nvPr>
        </p:nvPicPr>
        <p:blipFill>
          <a:blip r:embed="rId4"/>
          <a:stretch>
            <a:fillRect/>
          </a:stretch>
        </p:blipFill>
        <p:spPr>
          <a:xfrm>
            <a:off x="8090453" y="638362"/>
            <a:ext cx="3424788" cy="3864547"/>
          </a:xfrm>
          <a:prstGeom prst="rect">
            <a:avLst/>
          </a:prstGeom>
        </p:spPr>
      </p:pic>
      <p:sp>
        <p:nvSpPr>
          <p:cNvPr id="60" name="Title 1">
            <a:extLst>
              <a:ext uri="{FF2B5EF4-FFF2-40B4-BE49-F238E27FC236}">
                <a16:creationId xmlns:a16="http://schemas.microsoft.com/office/drawing/2014/main" id="{E87DCD7A-47DC-1F49-AAC0-1FE153B5EE1F}"/>
              </a:ext>
            </a:extLst>
          </p:cNvPr>
          <p:cNvSpPr>
            <a:spLocks noGrp="1"/>
          </p:cNvSpPr>
          <p:nvPr>
            <p:ph type="title"/>
          </p:nvPr>
        </p:nvSpPr>
        <p:spPr>
          <a:xfrm>
            <a:off x="356128" y="5199797"/>
            <a:ext cx="11520486" cy="789673"/>
          </a:xfrm>
        </p:spPr>
        <p:txBody>
          <a:bodyPr vert="horz" lIns="228600" tIns="228600" rIns="228600" bIns="0" rtlCol="0" anchor="ctr">
            <a:normAutofit/>
          </a:bodyPr>
          <a:lstStyle/>
          <a:p>
            <a:pPr>
              <a:lnSpc>
                <a:spcPct val="80000"/>
              </a:lnSpc>
            </a:pPr>
            <a:r>
              <a:rPr lang="en-US">
                <a:solidFill>
                  <a:schemeClr val="bg1"/>
                </a:solidFill>
              </a:rPr>
              <a:t>Demonstration 1: Correctly Calculating Attacks</a:t>
            </a:r>
          </a:p>
        </p:txBody>
      </p:sp>
      <p:sp>
        <p:nvSpPr>
          <p:cNvPr id="62" name="TextBox 61">
            <a:extLst>
              <a:ext uri="{FF2B5EF4-FFF2-40B4-BE49-F238E27FC236}">
                <a16:creationId xmlns:a16="http://schemas.microsoft.com/office/drawing/2014/main" id="{B2DBEABD-440C-8A4B-A6F1-54BD96B99FB3}"/>
              </a:ext>
            </a:extLst>
          </p:cNvPr>
          <p:cNvSpPr txBox="1"/>
          <p:nvPr/>
        </p:nvSpPr>
        <p:spPr>
          <a:xfrm>
            <a:off x="67277" y="6465917"/>
            <a:ext cx="6718506" cy="307777"/>
          </a:xfrm>
          <a:prstGeom prst="rect">
            <a:avLst/>
          </a:prstGeom>
          <a:noFill/>
        </p:spPr>
        <p:txBody>
          <a:bodyPr wrap="none" rtlCol="0">
            <a:spAutoFit/>
          </a:bodyPr>
          <a:lstStyle/>
          <a:p>
            <a:r>
              <a:rPr lang="en-US" sz="1400">
                <a:solidFill>
                  <a:schemeClr val="bg1"/>
                </a:solidFill>
              </a:rPr>
              <a:t>Image on far right: </a:t>
            </a:r>
            <a:r>
              <a:rPr lang="en-US" sz="1400" u="sng">
                <a:solidFill>
                  <a:schemeClr val="bg1"/>
                </a:solidFill>
              </a:rPr>
              <a:t>https://</a:t>
            </a:r>
            <a:r>
              <a:rPr lang="en-US" sz="1400" u="sng" err="1">
                <a:solidFill>
                  <a:schemeClr val="bg1"/>
                </a:solidFill>
              </a:rPr>
              <a:t>www.quora.com</a:t>
            </a:r>
            <a:r>
              <a:rPr lang="en-US" sz="1400" u="sng">
                <a:solidFill>
                  <a:schemeClr val="bg1"/>
                </a:solidFill>
              </a:rPr>
              <a:t>/Can-pawns-attack-forward-in-chess</a:t>
            </a:r>
          </a:p>
        </p:txBody>
      </p:sp>
    </p:spTree>
    <p:extLst>
      <p:ext uri="{BB962C8B-B14F-4D97-AF65-F5344CB8AC3E}">
        <p14:creationId xmlns:p14="http://schemas.microsoft.com/office/powerpoint/2010/main" val="212398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5BCD4-4F80-0246-98F0-DAACE3104443}"/>
              </a:ext>
            </a:extLst>
          </p:cNvPr>
          <p:cNvSpPr>
            <a:spLocks noGrp="1"/>
          </p:cNvSpPr>
          <p:nvPr>
            <p:ph type="title"/>
          </p:nvPr>
        </p:nvSpPr>
        <p:spPr/>
        <p:txBody>
          <a:bodyPr/>
          <a:lstStyle/>
          <a:p>
            <a:r>
              <a:rPr lang="en-US"/>
              <a:t>Chess Piece Promotion</a:t>
            </a:r>
          </a:p>
        </p:txBody>
      </p:sp>
      <p:sp>
        <p:nvSpPr>
          <p:cNvPr id="9" name="Rectangle 8">
            <a:extLst>
              <a:ext uri="{FF2B5EF4-FFF2-40B4-BE49-F238E27FC236}">
                <a16:creationId xmlns:a16="http://schemas.microsoft.com/office/drawing/2014/main" id="{A77571DA-2086-9541-8FC6-E468C24895EF}"/>
              </a:ext>
            </a:extLst>
          </p:cNvPr>
          <p:cNvSpPr/>
          <p:nvPr/>
        </p:nvSpPr>
        <p:spPr>
          <a:xfrm>
            <a:off x="4739579" y="5279878"/>
            <a:ext cx="6972473" cy="923330"/>
          </a:xfrm>
          <a:prstGeom prst="rect">
            <a:avLst/>
          </a:prstGeom>
        </p:spPr>
        <p:txBody>
          <a:bodyPr wrap="square">
            <a:spAutoFit/>
          </a:bodyPr>
          <a:lstStyle/>
          <a:p>
            <a:pPr marL="285750" indent="-285750" algn="just">
              <a:buFont typeface="Arial" panose="020B0604020202020204" pitchFamily="34" charset="0"/>
              <a:buChar char="•"/>
            </a:pPr>
            <a:r>
              <a:rPr lang="en-US"/>
              <a:t>When a pawn reaches the </a:t>
            </a:r>
            <a:r>
              <a:rPr lang="en-US" b="1"/>
              <a:t>opposite side </a:t>
            </a:r>
            <a:r>
              <a:rPr lang="en-US"/>
              <a:t>of the board, it </a:t>
            </a:r>
            <a:r>
              <a:rPr lang="en-US" b="1"/>
              <a:t>promotes</a:t>
            </a:r>
            <a:r>
              <a:rPr lang="en-US"/>
              <a:t>. The pawn can be replaced by </a:t>
            </a:r>
            <a:r>
              <a:rPr lang="en-US" b="1"/>
              <a:t>a queen, a rook, a knight, or a bishop</a:t>
            </a:r>
            <a:r>
              <a:rPr lang="en-US"/>
              <a:t> of the </a:t>
            </a:r>
            <a:r>
              <a:rPr lang="en-US" b="1"/>
              <a:t>same </a:t>
            </a:r>
            <a:r>
              <a:rPr lang="en-US" b="1" err="1"/>
              <a:t>colour</a:t>
            </a:r>
            <a:r>
              <a:rPr lang="en-US" b="1"/>
              <a:t>.</a:t>
            </a:r>
          </a:p>
        </p:txBody>
      </p:sp>
      <p:pic>
        <p:nvPicPr>
          <p:cNvPr id="11" name="Picture 10">
            <a:extLst>
              <a:ext uri="{FF2B5EF4-FFF2-40B4-BE49-F238E27FC236}">
                <a16:creationId xmlns:a16="http://schemas.microsoft.com/office/drawing/2014/main" id="{CE21FA68-ED80-5D4A-80F8-004932C12963}"/>
              </a:ext>
            </a:extLst>
          </p:cNvPr>
          <p:cNvPicPr>
            <a:picLocks noChangeAspect="1"/>
          </p:cNvPicPr>
          <p:nvPr/>
        </p:nvPicPr>
        <p:blipFill>
          <a:blip r:embed="rId2"/>
          <a:stretch>
            <a:fillRect/>
          </a:stretch>
        </p:blipFill>
        <p:spPr>
          <a:xfrm>
            <a:off x="6096000" y="906075"/>
            <a:ext cx="3900292" cy="3900292"/>
          </a:xfrm>
          <a:prstGeom prst="rect">
            <a:avLst/>
          </a:prstGeom>
        </p:spPr>
      </p:pic>
    </p:spTree>
    <p:extLst>
      <p:ext uri="{BB962C8B-B14F-4D97-AF65-F5344CB8AC3E}">
        <p14:creationId xmlns:p14="http://schemas.microsoft.com/office/powerpoint/2010/main" val="1937589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4" name="Group 83">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85"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4"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5"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6"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2"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3"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05" name="Group 104">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06" name="Rectangle 105">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7" name="Isosceles Triangle 106">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8" name="Rectangle 107">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10" name="Rectangle 109">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3"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4"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5"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16"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7"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8"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9"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0"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1"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2"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3"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4"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25"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6"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1"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6EE7EBC4-86F9-584E-926A-128C7064F6DC}"/>
              </a:ext>
            </a:extLst>
          </p:cNvPr>
          <p:cNvSpPr>
            <a:spLocks noGrp="1"/>
          </p:cNvSpPr>
          <p:nvPr>
            <p:ph type="title"/>
          </p:nvPr>
        </p:nvSpPr>
        <p:spPr>
          <a:xfrm>
            <a:off x="1378425" y="5199797"/>
            <a:ext cx="9435152" cy="789673"/>
          </a:xfrm>
        </p:spPr>
        <p:txBody>
          <a:bodyPr vert="horz" lIns="228600" tIns="228600" rIns="228600" bIns="0" rtlCol="0" anchor="ctr">
            <a:normAutofit/>
          </a:bodyPr>
          <a:lstStyle/>
          <a:p>
            <a:pPr>
              <a:lnSpc>
                <a:spcPct val="80000"/>
              </a:lnSpc>
            </a:pPr>
            <a:r>
              <a:rPr lang="en-US">
                <a:solidFill>
                  <a:schemeClr val="bg1"/>
                </a:solidFill>
              </a:rPr>
              <a:t>Demonstration 2: Promoting Pawn</a:t>
            </a:r>
          </a:p>
        </p:txBody>
      </p:sp>
      <p:sp>
        <p:nvSpPr>
          <p:cNvPr id="133" name="Freeform: Shape 132">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90E491DE-4F22-BC49-9F7E-ACBAFD6D3900}"/>
              </a:ext>
            </a:extLst>
          </p:cNvPr>
          <p:cNvPicPr>
            <a:picLocks noChangeAspect="1"/>
          </p:cNvPicPr>
          <p:nvPr/>
        </p:nvPicPr>
        <p:blipFill>
          <a:blip r:embed="rId2"/>
          <a:stretch>
            <a:fillRect/>
          </a:stretch>
        </p:blipFill>
        <p:spPr>
          <a:xfrm>
            <a:off x="840484" y="684264"/>
            <a:ext cx="4202112" cy="1865223"/>
          </a:xfrm>
          <a:prstGeom prst="rect">
            <a:avLst/>
          </a:prstGeom>
        </p:spPr>
      </p:pic>
      <p:pic>
        <p:nvPicPr>
          <p:cNvPr id="6" name="Picture 5">
            <a:extLst>
              <a:ext uri="{FF2B5EF4-FFF2-40B4-BE49-F238E27FC236}">
                <a16:creationId xmlns:a16="http://schemas.microsoft.com/office/drawing/2014/main" id="{9BD61743-E1A2-3D4B-BACF-C3486D851F2F}"/>
              </a:ext>
            </a:extLst>
          </p:cNvPr>
          <p:cNvPicPr>
            <a:picLocks noChangeAspect="1"/>
          </p:cNvPicPr>
          <p:nvPr/>
        </p:nvPicPr>
        <p:blipFill>
          <a:blip r:embed="rId3"/>
          <a:stretch>
            <a:fillRect/>
          </a:stretch>
        </p:blipFill>
        <p:spPr>
          <a:xfrm>
            <a:off x="6736555" y="607835"/>
            <a:ext cx="4692384" cy="1921643"/>
          </a:xfrm>
          <a:prstGeom prst="rect">
            <a:avLst/>
          </a:prstGeom>
        </p:spPr>
      </p:pic>
      <p:sp>
        <p:nvSpPr>
          <p:cNvPr id="16" name="TextBox 15">
            <a:extLst>
              <a:ext uri="{FF2B5EF4-FFF2-40B4-BE49-F238E27FC236}">
                <a16:creationId xmlns:a16="http://schemas.microsoft.com/office/drawing/2014/main" id="{1CFB688B-5593-DC41-902A-326859AEA33C}"/>
              </a:ext>
            </a:extLst>
          </p:cNvPr>
          <p:cNvSpPr txBox="1"/>
          <p:nvPr/>
        </p:nvSpPr>
        <p:spPr>
          <a:xfrm>
            <a:off x="877361" y="2982848"/>
            <a:ext cx="4449227"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In the code, forced a promotion to a white rook and ran the promotion function. </a:t>
            </a:r>
            <a:r>
              <a:rPr lang="en-US" b="1"/>
              <a:t>Output of ‘r’ at end of move has confirmed it has promoted to a rook</a:t>
            </a:r>
            <a:r>
              <a:rPr lang="en-US"/>
              <a:t>.</a:t>
            </a:r>
          </a:p>
        </p:txBody>
      </p:sp>
      <p:cxnSp>
        <p:nvCxnSpPr>
          <p:cNvPr id="18" name="Straight Arrow Connector 17">
            <a:extLst>
              <a:ext uri="{FF2B5EF4-FFF2-40B4-BE49-F238E27FC236}">
                <a16:creationId xmlns:a16="http://schemas.microsoft.com/office/drawing/2014/main" id="{4D7B97CE-5519-E04F-A2DD-BDAA72DFB8C5}"/>
              </a:ext>
            </a:extLst>
          </p:cNvPr>
          <p:cNvCxnSpPr>
            <a:stCxn id="16" idx="0"/>
          </p:cNvCxnSpPr>
          <p:nvPr/>
        </p:nvCxnSpPr>
        <p:spPr>
          <a:xfrm flipV="1">
            <a:off x="3101975" y="2370720"/>
            <a:ext cx="1010444" cy="61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DFFD230-5A62-AD4E-99C4-AE8215AE19B4}"/>
              </a:ext>
            </a:extLst>
          </p:cNvPr>
          <p:cNvSpPr txBox="1"/>
          <p:nvPr/>
        </p:nvSpPr>
        <p:spPr>
          <a:xfrm>
            <a:off x="6891471" y="2950401"/>
            <a:ext cx="4449227"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In the code, forced a promotion to a white queen and ran the promotion function. </a:t>
            </a:r>
            <a:r>
              <a:rPr lang="en-US" b="1"/>
              <a:t>Output of ‘q’ at end of move has confirmed it has promoted to a queen</a:t>
            </a:r>
            <a:r>
              <a:rPr lang="en-US"/>
              <a:t>.</a:t>
            </a:r>
          </a:p>
        </p:txBody>
      </p:sp>
      <p:cxnSp>
        <p:nvCxnSpPr>
          <p:cNvPr id="134" name="Straight Arrow Connector 133">
            <a:extLst>
              <a:ext uri="{FF2B5EF4-FFF2-40B4-BE49-F238E27FC236}">
                <a16:creationId xmlns:a16="http://schemas.microsoft.com/office/drawing/2014/main" id="{53382EC6-C689-4F4B-AD2D-07F70D6E4197}"/>
              </a:ext>
            </a:extLst>
          </p:cNvPr>
          <p:cNvCxnSpPr>
            <a:stCxn id="132" idx="0"/>
          </p:cNvCxnSpPr>
          <p:nvPr/>
        </p:nvCxnSpPr>
        <p:spPr>
          <a:xfrm flipV="1">
            <a:off x="9116085" y="2338273"/>
            <a:ext cx="1010444" cy="61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409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10">
            <a:extLst>
              <a:ext uri="{FF2B5EF4-FFF2-40B4-BE49-F238E27FC236}">
                <a16:creationId xmlns:a16="http://schemas.microsoft.com/office/drawing/2014/main" id="{398E8958-A0BD-4366-8F61-3A496C51C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12">
            <a:extLst>
              <a:ext uri="{FF2B5EF4-FFF2-40B4-BE49-F238E27FC236}">
                <a16:creationId xmlns:a16="http://schemas.microsoft.com/office/drawing/2014/main" id="{D445862C-E73D-4EFB-9DD5-8A5E3473E1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4" name="Freeform 5">
              <a:extLst>
                <a:ext uri="{FF2B5EF4-FFF2-40B4-BE49-F238E27FC236}">
                  <a16:creationId xmlns:a16="http://schemas.microsoft.com/office/drawing/2014/main" id="{D2676ED1-2492-46B6-88D6-C9ED257B7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8A42DCC-C6BA-4B68-9FC4-FEE653997B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F81ED05C-778D-41F3-9C0E-6DE1D668A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8">
              <a:extLst>
                <a:ext uri="{FF2B5EF4-FFF2-40B4-BE49-F238E27FC236}">
                  <a16:creationId xmlns:a16="http://schemas.microsoft.com/office/drawing/2014/main" id="{EE063861-F6FC-4CC1-A77E-5993E5E252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9">
              <a:extLst>
                <a:ext uri="{FF2B5EF4-FFF2-40B4-BE49-F238E27FC236}">
                  <a16:creationId xmlns:a16="http://schemas.microsoft.com/office/drawing/2014/main" id="{7E1DA2FC-6137-4EC4-B9F4-72264C39D4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0">
              <a:extLst>
                <a:ext uri="{FF2B5EF4-FFF2-40B4-BE49-F238E27FC236}">
                  <a16:creationId xmlns:a16="http://schemas.microsoft.com/office/drawing/2014/main" id="{BFE9E3A7-993F-401D-8B16-53BFC6FA2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1">
              <a:extLst>
                <a:ext uri="{FF2B5EF4-FFF2-40B4-BE49-F238E27FC236}">
                  <a16:creationId xmlns:a16="http://schemas.microsoft.com/office/drawing/2014/main" id="{23757125-5D70-4D7A-B223-2FFC51F5B3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2">
              <a:extLst>
                <a:ext uri="{FF2B5EF4-FFF2-40B4-BE49-F238E27FC236}">
                  <a16:creationId xmlns:a16="http://schemas.microsoft.com/office/drawing/2014/main" id="{03C4207E-9457-436F-B9A0-C3CAEBF816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64EE9697-E49F-4E62-8318-9E2DBC6E7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4">
              <a:extLst>
                <a:ext uri="{FF2B5EF4-FFF2-40B4-BE49-F238E27FC236}">
                  <a16:creationId xmlns:a16="http://schemas.microsoft.com/office/drawing/2014/main" id="{0800120F-70F4-4696-BAFB-BBC0BC576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8D1E1ADB-5BAA-49F4-BE24-044E941043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9D410413-BDE6-4A4E-930A-0ACBBF8CD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0EBF657D-5B37-4F84-8833-C569EAB904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A2DBF00E-BE35-44EC-A95B-8B2EE92335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9">
              <a:extLst>
                <a:ext uri="{FF2B5EF4-FFF2-40B4-BE49-F238E27FC236}">
                  <a16:creationId xmlns:a16="http://schemas.microsoft.com/office/drawing/2014/main" id="{BA2C8141-5135-467E-B940-D3836B16E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0">
              <a:extLst>
                <a:ext uri="{FF2B5EF4-FFF2-40B4-BE49-F238E27FC236}">
                  <a16:creationId xmlns:a16="http://schemas.microsoft.com/office/drawing/2014/main" id="{44991C1A-45E7-45C6-8816-BFEDFFCCB7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1">
              <a:extLst>
                <a:ext uri="{FF2B5EF4-FFF2-40B4-BE49-F238E27FC236}">
                  <a16:creationId xmlns:a16="http://schemas.microsoft.com/office/drawing/2014/main" id="{B88BEC13-903F-4318-B5AB-DC23ED2ED5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2">
              <a:extLst>
                <a:ext uri="{FF2B5EF4-FFF2-40B4-BE49-F238E27FC236}">
                  <a16:creationId xmlns:a16="http://schemas.microsoft.com/office/drawing/2014/main" id="{41E259CE-D2C5-4FBC-9FAE-5AB0BBD0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3">
              <a:extLst>
                <a:ext uri="{FF2B5EF4-FFF2-40B4-BE49-F238E27FC236}">
                  <a16:creationId xmlns:a16="http://schemas.microsoft.com/office/drawing/2014/main" id="{495CB679-05D8-44D1-8218-C52552952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4">
              <a:extLst>
                <a:ext uri="{FF2B5EF4-FFF2-40B4-BE49-F238E27FC236}">
                  <a16:creationId xmlns:a16="http://schemas.microsoft.com/office/drawing/2014/main" id="{DFCC6878-2DB4-4497-B668-E75220A20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5">
              <a:extLst>
                <a:ext uri="{FF2B5EF4-FFF2-40B4-BE49-F238E27FC236}">
                  <a16:creationId xmlns:a16="http://schemas.microsoft.com/office/drawing/2014/main" id="{36254A6B-DCFA-42AD-906C-C43E2CAE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35">
            <a:extLst>
              <a:ext uri="{FF2B5EF4-FFF2-40B4-BE49-F238E27FC236}">
                <a16:creationId xmlns:a16="http://schemas.microsoft.com/office/drawing/2014/main" id="{1429180E-866D-447C-A170-484000E48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047102"/>
            <a:ext cx="5936885"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22">
            <a:extLst>
              <a:ext uri="{FF2B5EF4-FFF2-40B4-BE49-F238E27FC236}">
                <a16:creationId xmlns:a16="http://schemas.microsoft.com/office/drawing/2014/main" id="{FEE51AA4-287D-4CB8-8CD4-D6986106F4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602131" y="5546507"/>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39">
            <a:extLst>
              <a:ext uri="{FF2B5EF4-FFF2-40B4-BE49-F238E27FC236}">
                <a16:creationId xmlns:a16="http://schemas.microsoft.com/office/drawing/2014/main" id="{0177ACA7-E71A-4888-9EBD-074801D881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682" y="1634393"/>
            <a:ext cx="5935796" cy="39173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E8AFA-416A-4945-BB2C-42A6E0765086}"/>
              </a:ext>
            </a:extLst>
          </p:cNvPr>
          <p:cNvSpPr>
            <a:spLocks noGrp="1"/>
          </p:cNvSpPr>
          <p:nvPr>
            <p:ph type="title"/>
          </p:nvPr>
        </p:nvSpPr>
        <p:spPr>
          <a:xfrm>
            <a:off x="873978" y="1718735"/>
            <a:ext cx="5767566" cy="1072378"/>
          </a:xfrm>
        </p:spPr>
        <p:txBody>
          <a:bodyPr anchor="ctr">
            <a:normAutofit/>
          </a:bodyPr>
          <a:lstStyle/>
          <a:p>
            <a:r>
              <a:rPr lang="en-US" sz="3300"/>
              <a:t>Implementation of Emulator</a:t>
            </a:r>
          </a:p>
        </p:txBody>
      </p:sp>
      <p:sp>
        <p:nvSpPr>
          <p:cNvPr id="3" name="Content Placeholder 2">
            <a:extLst>
              <a:ext uri="{FF2B5EF4-FFF2-40B4-BE49-F238E27FC236}">
                <a16:creationId xmlns:a16="http://schemas.microsoft.com/office/drawing/2014/main" id="{CD0F5716-8902-0740-B5F9-8AC34A69F9D0}"/>
              </a:ext>
            </a:extLst>
          </p:cNvPr>
          <p:cNvSpPr>
            <a:spLocks noGrp="1"/>
          </p:cNvSpPr>
          <p:nvPr>
            <p:ph idx="1"/>
          </p:nvPr>
        </p:nvSpPr>
        <p:spPr>
          <a:xfrm>
            <a:off x="873102" y="2693773"/>
            <a:ext cx="5768442" cy="2779071"/>
          </a:xfrm>
        </p:spPr>
        <p:txBody>
          <a:bodyPr>
            <a:normAutofit/>
          </a:bodyPr>
          <a:lstStyle/>
          <a:p>
            <a:r>
              <a:rPr lang="en-GB" sz="1600">
                <a:solidFill>
                  <a:srgbClr val="FFFFFE"/>
                </a:solidFill>
              </a:rPr>
              <a:t>We had a C source file for each of the four ARM instructions and another source file which executes a general instruction.</a:t>
            </a:r>
          </a:p>
          <a:p>
            <a:r>
              <a:rPr lang="en-GB" sz="1600">
                <a:solidFill>
                  <a:srgbClr val="FFFFFE"/>
                </a:solidFill>
              </a:rPr>
              <a:t>A single C source file contained all the utility functions used for the emulator</a:t>
            </a:r>
          </a:p>
          <a:p>
            <a:r>
              <a:rPr lang="en-GB" sz="1600" b="1" err="1">
                <a:solidFill>
                  <a:srgbClr val="FFFFFE"/>
                </a:solidFill>
              </a:rPr>
              <a:t>emulate.c</a:t>
            </a:r>
            <a:r>
              <a:rPr lang="en-GB" sz="1600" b="1">
                <a:solidFill>
                  <a:srgbClr val="FFFFFE"/>
                </a:solidFill>
              </a:rPr>
              <a:t> </a:t>
            </a:r>
            <a:r>
              <a:rPr lang="en-GB" sz="1600">
                <a:solidFill>
                  <a:srgbClr val="FFFFFE"/>
                </a:solidFill>
              </a:rPr>
              <a:t>contained the main function, which loaded the binary object file and executed the ARM pipeline.</a:t>
            </a:r>
          </a:p>
          <a:p>
            <a:endParaRPr lang="en-US" sz="1600">
              <a:solidFill>
                <a:srgbClr val="FFFFFE"/>
              </a:solidFill>
            </a:endParaRPr>
          </a:p>
        </p:txBody>
      </p:sp>
      <p:sp>
        <p:nvSpPr>
          <p:cNvPr id="53" name="Rectangle 41">
            <a:extLst>
              <a:ext uri="{FF2B5EF4-FFF2-40B4-BE49-F238E27FC236}">
                <a16:creationId xmlns:a16="http://schemas.microsoft.com/office/drawing/2014/main" id="{B2DF6337-9683-4A06-B3D5-CB22C7F4F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9862" y="-6706"/>
            <a:ext cx="4642138"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F0E88B4A-6908-944F-88B0-2BF7A98A9425}"/>
              </a:ext>
            </a:extLst>
          </p:cNvPr>
          <p:cNvPicPr>
            <a:picLocks noChangeAspect="1"/>
          </p:cNvPicPr>
          <p:nvPr/>
        </p:nvPicPr>
        <p:blipFill>
          <a:blip r:embed="rId2"/>
          <a:stretch>
            <a:fillRect/>
          </a:stretch>
        </p:blipFill>
        <p:spPr>
          <a:xfrm>
            <a:off x="8377429" y="320039"/>
            <a:ext cx="2988991" cy="6227065"/>
          </a:xfrm>
          <a:prstGeom prst="rect">
            <a:avLst/>
          </a:prstGeom>
        </p:spPr>
      </p:pic>
    </p:spTree>
    <p:extLst>
      <p:ext uri="{BB962C8B-B14F-4D97-AF65-F5344CB8AC3E}">
        <p14:creationId xmlns:p14="http://schemas.microsoft.com/office/powerpoint/2010/main" val="539112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60" name="Rectangle 59">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60">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64" name="Rectangle 63">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7"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1"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6"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7"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8"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9"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62181706-8A33-8746-8560-DAE0FF1EA83E}"/>
              </a:ext>
            </a:extLst>
          </p:cNvPr>
          <p:cNvSpPr>
            <a:spLocks noGrp="1"/>
          </p:cNvSpPr>
          <p:nvPr>
            <p:ph type="title"/>
          </p:nvPr>
        </p:nvSpPr>
        <p:spPr>
          <a:xfrm>
            <a:off x="1378425" y="5199797"/>
            <a:ext cx="9435152" cy="789673"/>
          </a:xfrm>
        </p:spPr>
        <p:txBody>
          <a:bodyPr vert="horz" lIns="228600" tIns="228600" rIns="228600" bIns="0" rtlCol="0" anchor="ctr">
            <a:normAutofit/>
          </a:bodyPr>
          <a:lstStyle/>
          <a:p>
            <a:pPr>
              <a:lnSpc>
                <a:spcPct val="80000"/>
              </a:lnSpc>
            </a:pPr>
            <a:r>
              <a:rPr lang="en-US">
                <a:solidFill>
                  <a:schemeClr val="bg1"/>
                </a:solidFill>
              </a:rPr>
              <a:t>Demonstration 2: Promoting Pawn</a:t>
            </a:r>
          </a:p>
        </p:txBody>
      </p:sp>
      <p:sp>
        <p:nvSpPr>
          <p:cNvPr id="87" name="Freeform: Shape 86">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C7678BB1-BB94-614D-B207-B1107DE2CF83}"/>
              </a:ext>
            </a:extLst>
          </p:cNvPr>
          <p:cNvPicPr>
            <a:picLocks noChangeAspect="1"/>
          </p:cNvPicPr>
          <p:nvPr/>
        </p:nvPicPr>
        <p:blipFill>
          <a:blip r:embed="rId2"/>
          <a:stretch>
            <a:fillRect/>
          </a:stretch>
        </p:blipFill>
        <p:spPr>
          <a:xfrm>
            <a:off x="244468" y="300448"/>
            <a:ext cx="5295896" cy="2316953"/>
          </a:xfrm>
          <a:prstGeom prst="rect">
            <a:avLst/>
          </a:prstGeom>
        </p:spPr>
      </p:pic>
      <p:pic>
        <p:nvPicPr>
          <p:cNvPr id="5" name="Picture 4">
            <a:extLst>
              <a:ext uri="{FF2B5EF4-FFF2-40B4-BE49-F238E27FC236}">
                <a16:creationId xmlns:a16="http://schemas.microsoft.com/office/drawing/2014/main" id="{7AE53425-FFA5-A047-B5D9-A8F078C9E47A}"/>
              </a:ext>
            </a:extLst>
          </p:cNvPr>
          <p:cNvPicPr>
            <a:picLocks noChangeAspect="1"/>
          </p:cNvPicPr>
          <p:nvPr/>
        </p:nvPicPr>
        <p:blipFill>
          <a:blip r:embed="rId3"/>
          <a:stretch>
            <a:fillRect/>
          </a:stretch>
        </p:blipFill>
        <p:spPr>
          <a:xfrm>
            <a:off x="6614055" y="323513"/>
            <a:ext cx="5300660" cy="2171014"/>
          </a:xfrm>
          <a:prstGeom prst="rect">
            <a:avLst/>
          </a:prstGeom>
        </p:spPr>
      </p:pic>
      <p:sp>
        <p:nvSpPr>
          <p:cNvPr id="86" name="TextBox 85">
            <a:extLst>
              <a:ext uri="{FF2B5EF4-FFF2-40B4-BE49-F238E27FC236}">
                <a16:creationId xmlns:a16="http://schemas.microsoft.com/office/drawing/2014/main" id="{6CE93187-0BA8-3E4C-B7D5-AF0B3F87A446}"/>
              </a:ext>
            </a:extLst>
          </p:cNvPr>
          <p:cNvSpPr txBox="1"/>
          <p:nvPr/>
        </p:nvSpPr>
        <p:spPr>
          <a:xfrm>
            <a:off x="1006209" y="3042124"/>
            <a:ext cx="4449227"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a:t>Ignored the </a:t>
            </a:r>
            <a:r>
              <a:rPr lang="en-US" b="1" err="1"/>
              <a:t>colour</a:t>
            </a:r>
            <a:r>
              <a:rPr lang="en-US" b="1"/>
              <a:t> of the piece defined in the ‘</a:t>
            </a:r>
            <a:r>
              <a:rPr lang="en-US" b="1" err="1"/>
              <a:t>promoteTo</a:t>
            </a:r>
            <a:r>
              <a:rPr lang="en-US" b="1"/>
              <a:t>’ variable </a:t>
            </a:r>
            <a:r>
              <a:rPr lang="en-US"/>
              <a:t>as intended. Output of ‘q’ at end of move has confirmed it has promoted to a queen.</a:t>
            </a:r>
          </a:p>
        </p:txBody>
      </p:sp>
      <p:cxnSp>
        <p:nvCxnSpPr>
          <p:cNvPr id="88" name="Straight Arrow Connector 87">
            <a:extLst>
              <a:ext uri="{FF2B5EF4-FFF2-40B4-BE49-F238E27FC236}">
                <a16:creationId xmlns:a16="http://schemas.microsoft.com/office/drawing/2014/main" id="{69AC22EB-CDFD-744D-9383-29B709E55989}"/>
              </a:ext>
            </a:extLst>
          </p:cNvPr>
          <p:cNvCxnSpPr>
            <a:stCxn id="86" idx="0"/>
          </p:cNvCxnSpPr>
          <p:nvPr/>
        </p:nvCxnSpPr>
        <p:spPr>
          <a:xfrm flipV="1">
            <a:off x="3230823" y="2429996"/>
            <a:ext cx="1010444" cy="61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9E1A01D-E694-8644-A6F3-51C1A46C20B0}"/>
              </a:ext>
            </a:extLst>
          </p:cNvPr>
          <p:cNvCxnSpPr>
            <a:stCxn id="86" idx="0"/>
          </p:cNvCxnSpPr>
          <p:nvPr/>
        </p:nvCxnSpPr>
        <p:spPr>
          <a:xfrm flipV="1">
            <a:off x="3230823" y="785813"/>
            <a:ext cx="383915" cy="225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C01C94E-BBAE-754C-BC64-E12C8BF1DF46}"/>
              </a:ext>
            </a:extLst>
          </p:cNvPr>
          <p:cNvSpPr txBox="1"/>
          <p:nvPr/>
        </p:nvSpPr>
        <p:spPr>
          <a:xfrm>
            <a:off x="6730177" y="3033055"/>
            <a:ext cx="4449227"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a:t>It is not possible to promote to a king. </a:t>
            </a:r>
            <a:r>
              <a:rPr lang="en-US"/>
              <a:t>ZONA automatically caps the promotion at a queen as you can see by the ‘q’</a:t>
            </a:r>
          </a:p>
        </p:txBody>
      </p:sp>
      <p:cxnSp>
        <p:nvCxnSpPr>
          <p:cNvPr id="90" name="Straight Arrow Connector 89">
            <a:extLst>
              <a:ext uri="{FF2B5EF4-FFF2-40B4-BE49-F238E27FC236}">
                <a16:creationId xmlns:a16="http://schemas.microsoft.com/office/drawing/2014/main" id="{119353E7-0F1B-364D-8246-EAFAFE7FE162}"/>
              </a:ext>
            </a:extLst>
          </p:cNvPr>
          <p:cNvCxnSpPr>
            <a:cxnSpLocks/>
            <a:stCxn id="89" idx="0"/>
          </p:cNvCxnSpPr>
          <p:nvPr/>
        </p:nvCxnSpPr>
        <p:spPr>
          <a:xfrm flipV="1">
            <a:off x="8954791" y="2365937"/>
            <a:ext cx="1866532" cy="667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29B618B-5810-0442-BCF3-C2880AD9E4A5}"/>
              </a:ext>
            </a:extLst>
          </p:cNvPr>
          <p:cNvCxnSpPr>
            <a:cxnSpLocks/>
            <a:stCxn id="89" idx="0"/>
          </p:cNvCxnSpPr>
          <p:nvPr/>
        </p:nvCxnSpPr>
        <p:spPr>
          <a:xfrm flipV="1">
            <a:off x="8954791" y="723213"/>
            <a:ext cx="1013126" cy="2309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947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23"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4"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5"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26"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7"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8"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9"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0"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1"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2"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33"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4"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35"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6"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7"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8"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143" name="Group 142">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144" name="Rectangle 143">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5" name="Isosceles Triangle 144">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6" name="Rectangle 145">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148" name="Rectangle 147">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51"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4"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6"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7"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8"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9"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0"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1"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2"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63"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4"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5"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6"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7"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8"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9"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7" name="TextBox 6">
            <a:extLst>
              <a:ext uri="{FF2B5EF4-FFF2-40B4-BE49-F238E27FC236}">
                <a16:creationId xmlns:a16="http://schemas.microsoft.com/office/drawing/2014/main" id="{A3ACC12D-230B-4146-B0B6-7072C7CD8D20}"/>
              </a:ext>
            </a:extLst>
          </p:cNvPr>
          <p:cNvSpPr txBox="1"/>
          <p:nvPr/>
        </p:nvSpPr>
        <p:spPr>
          <a:xfrm>
            <a:off x="1374550" y="5456772"/>
            <a:ext cx="9435152" cy="789673"/>
          </a:xfrm>
          <a:prstGeom prst="rect">
            <a:avLst/>
          </a:prstGeom>
        </p:spPr>
        <p:txBody>
          <a:bodyPr vert="horz" lIns="228600" tIns="228600" rIns="228600" bIns="0" rtlCol="0" anchor="ctr">
            <a:normAutofit/>
          </a:bodyPr>
          <a:lstStyle/>
          <a:p>
            <a:pPr algn="ctr" defTabSz="914400">
              <a:lnSpc>
                <a:spcPct val="80000"/>
              </a:lnSpc>
              <a:spcBef>
                <a:spcPct val="0"/>
              </a:spcBef>
              <a:spcAft>
                <a:spcPts val="600"/>
              </a:spcAft>
            </a:pPr>
            <a:r>
              <a:rPr lang="en-US" sz="4000" spc="-150">
                <a:solidFill>
                  <a:schemeClr val="bg1"/>
                </a:solidFill>
                <a:latin typeface="+mj-lt"/>
                <a:ea typeface="+mj-ea"/>
                <a:cs typeface="+mj-cs"/>
              </a:rPr>
              <a:t>Demonstration 3: Generating All Moves</a:t>
            </a:r>
          </a:p>
        </p:txBody>
      </p:sp>
      <p:sp>
        <p:nvSpPr>
          <p:cNvPr id="171" name="Freeform: Shape 170">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0C7020C9-3CAF-8541-ABD2-0AD5120EA1AA}"/>
              </a:ext>
            </a:extLst>
          </p:cNvPr>
          <p:cNvPicPr>
            <a:picLocks noChangeAspect="1"/>
          </p:cNvPicPr>
          <p:nvPr/>
        </p:nvPicPr>
        <p:blipFill>
          <a:blip r:embed="rId2"/>
          <a:stretch>
            <a:fillRect/>
          </a:stretch>
        </p:blipFill>
        <p:spPr>
          <a:xfrm>
            <a:off x="2621770" y="211959"/>
            <a:ext cx="1591737" cy="4613733"/>
          </a:xfrm>
          <a:prstGeom prst="rect">
            <a:avLst/>
          </a:prstGeom>
        </p:spPr>
      </p:pic>
      <p:pic>
        <p:nvPicPr>
          <p:cNvPr id="89" name="Content Placeholder 3">
            <a:extLst>
              <a:ext uri="{FF2B5EF4-FFF2-40B4-BE49-F238E27FC236}">
                <a16:creationId xmlns:a16="http://schemas.microsoft.com/office/drawing/2014/main" id="{FD981991-6B52-F34D-B08A-083C1BBE1DBA}"/>
              </a:ext>
            </a:extLst>
          </p:cNvPr>
          <p:cNvPicPr>
            <a:picLocks noChangeAspect="1"/>
          </p:cNvPicPr>
          <p:nvPr/>
        </p:nvPicPr>
        <p:blipFill>
          <a:blip r:embed="rId3"/>
          <a:stretch>
            <a:fillRect/>
          </a:stretch>
        </p:blipFill>
        <p:spPr>
          <a:xfrm>
            <a:off x="6965213" y="626940"/>
            <a:ext cx="3883967" cy="3864547"/>
          </a:xfrm>
          <a:prstGeom prst="rect">
            <a:avLst/>
          </a:prstGeom>
        </p:spPr>
      </p:pic>
    </p:spTree>
    <p:extLst>
      <p:ext uri="{BB962C8B-B14F-4D97-AF65-F5344CB8AC3E}">
        <p14:creationId xmlns:p14="http://schemas.microsoft.com/office/powerpoint/2010/main" val="3239459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337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13"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7" name="Content Placeholder 3">
            <a:extLst>
              <a:ext uri="{FF2B5EF4-FFF2-40B4-BE49-F238E27FC236}">
                <a16:creationId xmlns:a16="http://schemas.microsoft.com/office/drawing/2014/main" id="{8C5259D4-E241-0D43-BC67-9FD163249642}"/>
              </a:ext>
            </a:extLst>
          </p:cNvPr>
          <p:cNvPicPr>
            <a:picLocks noGrp="1" noChangeAspect="1"/>
          </p:cNvPicPr>
          <p:nvPr>
            <p:ph idx="1"/>
          </p:nvPr>
        </p:nvPicPr>
        <p:blipFill>
          <a:blip r:embed="rId2"/>
          <a:stretch>
            <a:fillRect/>
          </a:stretch>
        </p:blipFill>
        <p:spPr>
          <a:xfrm>
            <a:off x="3814108" y="816508"/>
            <a:ext cx="4577481" cy="4554593"/>
          </a:xfrm>
          <a:prstGeom prst="rect">
            <a:avLst/>
          </a:prstGeom>
        </p:spPr>
      </p:pic>
      <p:sp>
        <p:nvSpPr>
          <p:cNvPr id="6" name="Rectangle 5">
            <a:extLst>
              <a:ext uri="{FF2B5EF4-FFF2-40B4-BE49-F238E27FC236}">
                <a16:creationId xmlns:a16="http://schemas.microsoft.com/office/drawing/2014/main" id="{A190ADED-2C61-7346-8039-BFAE2042B595}"/>
              </a:ext>
            </a:extLst>
          </p:cNvPr>
          <p:cNvSpPr/>
          <p:nvPr/>
        </p:nvSpPr>
        <p:spPr>
          <a:xfrm>
            <a:off x="1263586" y="5851010"/>
            <a:ext cx="10042525" cy="369332"/>
          </a:xfrm>
          <a:prstGeom prst="rect">
            <a:avLst/>
          </a:prstGeom>
        </p:spPr>
        <p:txBody>
          <a:bodyPr wrap="square">
            <a:spAutoFit/>
          </a:bodyPr>
          <a:lstStyle/>
          <a:p>
            <a:pPr algn="ctr"/>
            <a:r>
              <a:rPr lang="en-GB" b="1"/>
              <a:t>= rnbqkb1r/pp1p1pPp/8/2p1pP2/1P1P4/3P3P/P1P1P3/RNBQKBNR w </a:t>
            </a:r>
            <a:r>
              <a:rPr lang="en-GB" b="1" err="1"/>
              <a:t>KQkq</a:t>
            </a:r>
            <a:r>
              <a:rPr lang="en-GB" b="1"/>
              <a:t> e6 0 1"</a:t>
            </a:r>
            <a:endParaRPr lang="en-US"/>
          </a:p>
        </p:txBody>
      </p:sp>
    </p:spTree>
    <p:extLst>
      <p:ext uri="{BB962C8B-B14F-4D97-AF65-F5344CB8AC3E}">
        <p14:creationId xmlns:p14="http://schemas.microsoft.com/office/powerpoint/2010/main" val="3559219337"/>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66"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3"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6" name="Picture 5">
            <a:extLst>
              <a:ext uri="{FF2B5EF4-FFF2-40B4-BE49-F238E27FC236}">
                <a16:creationId xmlns:a16="http://schemas.microsoft.com/office/drawing/2014/main" id="{0C7020C9-3CAF-8541-ABD2-0AD5120EA1AA}"/>
              </a:ext>
            </a:extLst>
          </p:cNvPr>
          <p:cNvPicPr>
            <a:picLocks noChangeAspect="1"/>
          </p:cNvPicPr>
          <p:nvPr/>
        </p:nvPicPr>
        <p:blipFill>
          <a:blip r:embed="rId2"/>
          <a:stretch>
            <a:fillRect/>
          </a:stretch>
        </p:blipFill>
        <p:spPr>
          <a:xfrm>
            <a:off x="1895540" y="201897"/>
            <a:ext cx="2235770" cy="6480495"/>
          </a:xfrm>
          <a:prstGeom prst="rect">
            <a:avLst/>
          </a:prstGeom>
        </p:spPr>
      </p:pic>
      <p:pic>
        <p:nvPicPr>
          <p:cNvPr id="5" name="Content Placeholder 3">
            <a:extLst>
              <a:ext uri="{FF2B5EF4-FFF2-40B4-BE49-F238E27FC236}">
                <a16:creationId xmlns:a16="http://schemas.microsoft.com/office/drawing/2014/main" id="{FD981991-6B52-F34D-B08A-083C1BBE1DBA}"/>
              </a:ext>
            </a:extLst>
          </p:cNvPr>
          <p:cNvPicPr>
            <a:picLocks noGrp="1" noChangeAspect="1"/>
          </p:cNvPicPr>
          <p:nvPr>
            <p:ph idx="1"/>
          </p:nvPr>
        </p:nvPicPr>
        <p:blipFill>
          <a:blip r:embed="rId3"/>
          <a:stretch>
            <a:fillRect/>
          </a:stretch>
        </p:blipFill>
        <p:spPr>
          <a:xfrm>
            <a:off x="6256868" y="809542"/>
            <a:ext cx="5291666" cy="5265206"/>
          </a:xfrm>
          <a:prstGeom prst="rect">
            <a:avLst/>
          </a:prstGeom>
        </p:spPr>
      </p:pic>
      <p:sp>
        <p:nvSpPr>
          <p:cNvPr id="7" name="TextBox 6">
            <a:extLst>
              <a:ext uri="{FF2B5EF4-FFF2-40B4-BE49-F238E27FC236}">
                <a16:creationId xmlns:a16="http://schemas.microsoft.com/office/drawing/2014/main" id="{A3ACC12D-230B-4146-B0B6-7072C7CD8D20}"/>
              </a:ext>
            </a:extLst>
          </p:cNvPr>
          <p:cNvSpPr txBox="1"/>
          <p:nvPr/>
        </p:nvSpPr>
        <p:spPr>
          <a:xfrm>
            <a:off x="7623809" y="266700"/>
            <a:ext cx="2534668" cy="369332"/>
          </a:xfrm>
          <a:prstGeom prst="rect">
            <a:avLst/>
          </a:prstGeom>
          <a:noFill/>
        </p:spPr>
        <p:txBody>
          <a:bodyPr wrap="none" rtlCol="0">
            <a:spAutoFit/>
          </a:bodyPr>
          <a:lstStyle/>
          <a:p>
            <a:r>
              <a:rPr lang="en-US"/>
              <a:t>All white pawn moves</a:t>
            </a:r>
          </a:p>
        </p:txBody>
      </p:sp>
      <p:sp>
        <p:nvSpPr>
          <p:cNvPr id="2" name="Rectangle 1">
            <a:extLst>
              <a:ext uri="{FF2B5EF4-FFF2-40B4-BE49-F238E27FC236}">
                <a16:creationId xmlns:a16="http://schemas.microsoft.com/office/drawing/2014/main" id="{107337B9-DB36-874D-87C4-108E99F73AD2}"/>
              </a:ext>
            </a:extLst>
          </p:cNvPr>
          <p:cNvSpPr/>
          <p:nvPr/>
        </p:nvSpPr>
        <p:spPr>
          <a:xfrm>
            <a:off x="1895540" y="2500312"/>
            <a:ext cx="2235770" cy="708026"/>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FE4A96D-4A30-364F-A561-C361C514379F}"/>
              </a:ext>
            </a:extLst>
          </p:cNvPr>
          <p:cNvSpPr/>
          <p:nvPr/>
        </p:nvSpPr>
        <p:spPr>
          <a:xfrm>
            <a:off x="7721830" y="2825400"/>
            <a:ext cx="1822220" cy="1233487"/>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7F2C608-2DF7-E64D-A3AA-69F8CB8AA619}"/>
              </a:ext>
            </a:extLst>
          </p:cNvPr>
          <p:cNvSpPr txBox="1"/>
          <p:nvPr/>
        </p:nvSpPr>
        <p:spPr>
          <a:xfrm>
            <a:off x="1033694" y="3931285"/>
            <a:ext cx="4299679" cy="923330"/>
          </a:xfrm>
          <a:prstGeom prst="rect">
            <a:avLst/>
          </a:prstGeom>
          <a:solidFill>
            <a:srgbClr val="FFFF00">
              <a:alpha val="92000"/>
            </a:srgbClr>
          </a:solidFill>
        </p:spPr>
        <p:txBody>
          <a:bodyPr wrap="square" rtlCol="0">
            <a:spAutoFit/>
          </a:bodyPr>
          <a:lstStyle/>
          <a:p>
            <a:r>
              <a:rPr lang="en-US">
                <a:solidFill>
                  <a:schemeClr val="bg1"/>
                </a:solidFill>
              </a:rPr>
              <a:t>Pawn at d4 can either move up to d5 or attack the black pawn at </a:t>
            </a:r>
            <a:r>
              <a:rPr lang="en-US" b="1">
                <a:solidFill>
                  <a:schemeClr val="bg1"/>
                </a:solidFill>
              </a:rPr>
              <a:t>c5</a:t>
            </a:r>
            <a:r>
              <a:rPr lang="en-US">
                <a:solidFill>
                  <a:schemeClr val="bg1"/>
                </a:solidFill>
              </a:rPr>
              <a:t> or attack the black pawn at </a:t>
            </a:r>
            <a:r>
              <a:rPr lang="en-US" b="1">
                <a:solidFill>
                  <a:schemeClr val="bg1"/>
                </a:solidFill>
              </a:rPr>
              <a:t>e5</a:t>
            </a:r>
            <a:r>
              <a:rPr lang="en-US">
                <a:solidFill>
                  <a:schemeClr val="bg1"/>
                </a:solidFill>
              </a:rPr>
              <a:t>.</a:t>
            </a:r>
          </a:p>
        </p:txBody>
      </p:sp>
    </p:spTree>
    <p:extLst>
      <p:ext uri="{BB962C8B-B14F-4D97-AF65-F5344CB8AC3E}">
        <p14:creationId xmlns:p14="http://schemas.microsoft.com/office/powerpoint/2010/main" val="3802685126"/>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66"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3"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6" name="Picture 5">
            <a:extLst>
              <a:ext uri="{FF2B5EF4-FFF2-40B4-BE49-F238E27FC236}">
                <a16:creationId xmlns:a16="http://schemas.microsoft.com/office/drawing/2014/main" id="{0C7020C9-3CAF-8541-ABD2-0AD5120EA1AA}"/>
              </a:ext>
            </a:extLst>
          </p:cNvPr>
          <p:cNvPicPr>
            <a:picLocks noChangeAspect="1"/>
          </p:cNvPicPr>
          <p:nvPr/>
        </p:nvPicPr>
        <p:blipFill>
          <a:blip r:embed="rId2"/>
          <a:stretch>
            <a:fillRect/>
          </a:stretch>
        </p:blipFill>
        <p:spPr>
          <a:xfrm>
            <a:off x="1895540" y="201897"/>
            <a:ext cx="2235770" cy="6480495"/>
          </a:xfrm>
          <a:prstGeom prst="rect">
            <a:avLst/>
          </a:prstGeom>
        </p:spPr>
      </p:pic>
      <p:pic>
        <p:nvPicPr>
          <p:cNvPr id="5" name="Content Placeholder 3">
            <a:extLst>
              <a:ext uri="{FF2B5EF4-FFF2-40B4-BE49-F238E27FC236}">
                <a16:creationId xmlns:a16="http://schemas.microsoft.com/office/drawing/2014/main" id="{FD981991-6B52-F34D-B08A-083C1BBE1DBA}"/>
              </a:ext>
            </a:extLst>
          </p:cNvPr>
          <p:cNvPicPr>
            <a:picLocks noGrp="1" noChangeAspect="1"/>
          </p:cNvPicPr>
          <p:nvPr>
            <p:ph idx="1"/>
          </p:nvPr>
        </p:nvPicPr>
        <p:blipFill>
          <a:blip r:embed="rId3"/>
          <a:stretch>
            <a:fillRect/>
          </a:stretch>
        </p:blipFill>
        <p:spPr>
          <a:xfrm>
            <a:off x="6256868" y="809542"/>
            <a:ext cx="5291666" cy="5265206"/>
          </a:xfrm>
          <a:prstGeom prst="rect">
            <a:avLst/>
          </a:prstGeom>
        </p:spPr>
      </p:pic>
      <p:sp>
        <p:nvSpPr>
          <p:cNvPr id="2" name="Rectangle 1">
            <a:extLst>
              <a:ext uri="{FF2B5EF4-FFF2-40B4-BE49-F238E27FC236}">
                <a16:creationId xmlns:a16="http://schemas.microsoft.com/office/drawing/2014/main" id="{107337B9-DB36-874D-87C4-108E99F73AD2}"/>
              </a:ext>
            </a:extLst>
          </p:cNvPr>
          <p:cNvSpPr/>
          <p:nvPr/>
        </p:nvSpPr>
        <p:spPr>
          <a:xfrm>
            <a:off x="1782827" y="376238"/>
            <a:ext cx="2429497" cy="538162"/>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FAAD563-E8D0-EC4B-947B-1C96E73F6273}"/>
              </a:ext>
            </a:extLst>
          </p:cNvPr>
          <p:cNvSpPr/>
          <p:nvPr/>
        </p:nvSpPr>
        <p:spPr>
          <a:xfrm>
            <a:off x="6509671" y="3442143"/>
            <a:ext cx="681304" cy="1830387"/>
          </a:xfrm>
          <a:prstGeom prst="rect">
            <a:avLst/>
          </a:prstGeom>
          <a:solidFill>
            <a:srgbClr val="FFFF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3A9075-1160-0A4B-9C88-C2EEFBF136A9}"/>
              </a:ext>
            </a:extLst>
          </p:cNvPr>
          <p:cNvSpPr txBox="1"/>
          <p:nvPr/>
        </p:nvSpPr>
        <p:spPr>
          <a:xfrm>
            <a:off x="1090154" y="3068637"/>
            <a:ext cx="4299679" cy="1477328"/>
          </a:xfrm>
          <a:prstGeom prst="rect">
            <a:avLst/>
          </a:prstGeom>
          <a:solidFill>
            <a:srgbClr val="FFFF00">
              <a:alpha val="92000"/>
            </a:srgbClr>
          </a:solidFill>
        </p:spPr>
        <p:txBody>
          <a:bodyPr wrap="square" rtlCol="0">
            <a:spAutoFit/>
          </a:bodyPr>
          <a:lstStyle/>
          <a:p>
            <a:r>
              <a:rPr lang="en-US">
                <a:solidFill>
                  <a:schemeClr val="bg1"/>
                </a:solidFill>
              </a:rPr>
              <a:t>Pawn a2 can move two spaces up to a4 as pawns can always move 2 spaces on their first </a:t>
            </a:r>
            <a:r>
              <a:rPr lang="en-US" err="1">
                <a:solidFill>
                  <a:schemeClr val="bg1"/>
                </a:solidFill>
              </a:rPr>
              <a:t>go.</a:t>
            </a:r>
            <a:endParaRPr lang="en-US">
              <a:solidFill>
                <a:schemeClr val="bg1"/>
              </a:solidFill>
            </a:endParaRPr>
          </a:p>
          <a:p>
            <a:endParaRPr lang="en-US">
              <a:solidFill>
                <a:schemeClr val="bg1"/>
              </a:solidFill>
            </a:endParaRPr>
          </a:p>
          <a:p>
            <a:r>
              <a:rPr lang="en-US">
                <a:solidFill>
                  <a:schemeClr val="bg1"/>
                </a:solidFill>
              </a:rPr>
              <a:t>Pawn a2 can move one space up to a3</a:t>
            </a:r>
          </a:p>
        </p:txBody>
      </p:sp>
      <p:sp>
        <p:nvSpPr>
          <p:cNvPr id="33" name="TextBox 32">
            <a:extLst>
              <a:ext uri="{FF2B5EF4-FFF2-40B4-BE49-F238E27FC236}">
                <a16:creationId xmlns:a16="http://schemas.microsoft.com/office/drawing/2014/main" id="{8F95FB63-AC1C-8641-B647-2CFA4562C46D}"/>
              </a:ext>
            </a:extLst>
          </p:cNvPr>
          <p:cNvSpPr txBox="1"/>
          <p:nvPr/>
        </p:nvSpPr>
        <p:spPr>
          <a:xfrm>
            <a:off x="7623809" y="266700"/>
            <a:ext cx="2534668" cy="369332"/>
          </a:xfrm>
          <a:prstGeom prst="rect">
            <a:avLst/>
          </a:prstGeom>
          <a:noFill/>
        </p:spPr>
        <p:txBody>
          <a:bodyPr wrap="none" rtlCol="0">
            <a:spAutoFit/>
          </a:bodyPr>
          <a:lstStyle/>
          <a:p>
            <a:r>
              <a:rPr lang="en-US"/>
              <a:t>All white pawn moves</a:t>
            </a:r>
          </a:p>
        </p:txBody>
      </p:sp>
    </p:spTree>
    <p:extLst>
      <p:ext uri="{BB962C8B-B14F-4D97-AF65-F5344CB8AC3E}">
        <p14:creationId xmlns:p14="http://schemas.microsoft.com/office/powerpoint/2010/main" val="293492090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66"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2"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3"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6" name="Picture 5">
            <a:extLst>
              <a:ext uri="{FF2B5EF4-FFF2-40B4-BE49-F238E27FC236}">
                <a16:creationId xmlns:a16="http://schemas.microsoft.com/office/drawing/2014/main" id="{0C7020C9-3CAF-8541-ABD2-0AD5120EA1AA}"/>
              </a:ext>
            </a:extLst>
          </p:cNvPr>
          <p:cNvPicPr>
            <a:picLocks noChangeAspect="1"/>
          </p:cNvPicPr>
          <p:nvPr/>
        </p:nvPicPr>
        <p:blipFill>
          <a:blip r:embed="rId2"/>
          <a:stretch>
            <a:fillRect/>
          </a:stretch>
        </p:blipFill>
        <p:spPr>
          <a:xfrm>
            <a:off x="1895540" y="201897"/>
            <a:ext cx="2235770" cy="6480495"/>
          </a:xfrm>
          <a:prstGeom prst="rect">
            <a:avLst/>
          </a:prstGeom>
        </p:spPr>
      </p:pic>
      <p:pic>
        <p:nvPicPr>
          <p:cNvPr id="5" name="Content Placeholder 3">
            <a:extLst>
              <a:ext uri="{FF2B5EF4-FFF2-40B4-BE49-F238E27FC236}">
                <a16:creationId xmlns:a16="http://schemas.microsoft.com/office/drawing/2014/main" id="{FD981991-6B52-F34D-B08A-083C1BBE1DBA}"/>
              </a:ext>
            </a:extLst>
          </p:cNvPr>
          <p:cNvPicPr>
            <a:picLocks noGrp="1" noChangeAspect="1"/>
          </p:cNvPicPr>
          <p:nvPr>
            <p:ph idx="1"/>
          </p:nvPr>
        </p:nvPicPr>
        <p:blipFill>
          <a:blip r:embed="rId3"/>
          <a:stretch>
            <a:fillRect/>
          </a:stretch>
        </p:blipFill>
        <p:spPr>
          <a:xfrm>
            <a:off x="6256868" y="809542"/>
            <a:ext cx="5291666" cy="5265206"/>
          </a:xfrm>
          <a:prstGeom prst="rect">
            <a:avLst/>
          </a:prstGeom>
        </p:spPr>
      </p:pic>
      <p:sp>
        <p:nvSpPr>
          <p:cNvPr id="2" name="Rectangle 1">
            <a:extLst>
              <a:ext uri="{FF2B5EF4-FFF2-40B4-BE49-F238E27FC236}">
                <a16:creationId xmlns:a16="http://schemas.microsoft.com/office/drawing/2014/main" id="{107337B9-DB36-874D-87C4-108E99F73AD2}"/>
              </a:ext>
            </a:extLst>
          </p:cNvPr>
          <p:cNvSpPr/>
          <p:nvPr/>
        </p:nvSpPr>
        <p:spPr>
          <a:xfrm>
            <a:off x="1867044" y="3611880"/>
            <a:ext cx="2429497" cy="2860357"/>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FAAD563-E8D0-EC4B-947B-1C96E73F6273}"/>
              </a:ext>
            </a:extLst>
          </p:cNvPr>
          <p:cNvSpPr/>
          <p:nvPr/>
        </p:nvSpPr>
        <p:spPr>
          <a:xfrm>
            <a:off x="10118523" y="1081047"/>
            <a:ext cx="681304" cy="1147804"/>
          </a:xfrm>
          <a:prstGeom prst="rect">
            <a:avLst/>
          </a:prstGeom>
          <a:solidFill>
            <a:srgbClr val="FFFF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3A9075-1160-0A4B-9C88-C2EEFBF136A9}"/>
              </a:ext>
            </a:extLst>
          </p:cNvPr>
          <p:cNvSpPr txBox="1"/>
          <p:nvPr/>
        </p:nvSpPr>
        <p:spPr>
          <a:xfrm>
            <a:off x="1061230" y="1499711"/>
            <a:ext cx="4299679" cy="646331"/>
          </a:xfrm>
          <a:prstGeom prst="rect">
            <a:avLst/>
          </a:prstGeom>
          <a:solidFill>
            <a:srgbClr val="FFFF00">
              <a:alpha val="92000"/>
            </a:srgbClr>
          </a:solidFill>
        </p:spPr>
        <p:txBody>
          <a:bodyPr wrap="square" rtlCol="0">
            <a:spAutoFit/>
          </a:bodyPr>
          <a:lstStyle/>
          <a:p>
            <a:r>
              <a:rPr lang="en-US">
                <a:solidFill>
                  <a:schemeClr val="bg1"/>
                </a:solidFill>
              </a:rPr>
              <a:t>Pawn at g7 can promote in various different ways.</a:t>
            </a:r>
          </a:p>
        </p:txBody>
      </p:sp>
      <p:sp>
        <p:nvSpPr>
          <p:cNvPr id="31" name="Rectangle 30">
            <a:extLst>
              <a:ext uri="{FF2B5EF4-FFF2-40B4-BE49-F238E27FC236}">
                <a16:creationId xmlns:a16="http://schemas.microsoft.com/office/drawing/2014/main" id="{6B259DCC-70CB-EC4C-870C-CEF180F208ED}"/>
              </a:ext>
            </a:extLst>
          </p:cNvPr>
          <p:cNvSpPr/>
          <p:nvPr/>
        </p:nvSpPr>
        <p:spPr>
          <a:xfrm>
            <a:off x="3190279" y="3611880"/>
            <a:ext cx="159412" cy="2860357"/>
          </a:xfrm>
          <a:prstGeom prst="rect">
            <a:avLst/>
          </a:prstGeom>
          <a:solidFill>
            <a:srgbClr val="FFC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A433F71-44DD-0A48-A89B-511C28EECD7B}"/>
              </a:ext>
            </a:extLst>
          </p:cNvPr>
          <p:cNvSpPr txBox="1"/>
          <p:nvPr/>
        </p:nvSpPr>
        <p:spPr>
          <a:xfrm>
            <a:off x="7623809" y="266700"/>
            <a:ext cx="2534668" cy="369332"/>
          </a:xfrm>
          <a:prstGeom prst="rect">
            <a:avLst/>
          </a:prstGeom>
          <a:noFill/>
        </p:spPr>
        <p:txBody>
          <a:bodyPr wrap="none" rtlCol="0">
            <a:spAutoFit/>
          </a:bodyPr>
          <a:lstStyle/>
          <a:p>
            <a:r>
              <a:rPr lang="en-US"/>
              <a:t>All white pawn moves</a:t>
            </a:r>
          </a:p>
        </p:txBody>
      </p:sp>
    </p:spTree>
    <p:extLst>
      <p:ext uri="{BB962C8B-B14F-4D97-AF65-F5344CB8AC3E}">
        <p14:creationId xmlns:p14="http://schemas.microsoft.com/office/powerpoint/2010/main" val="126146788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A517D76-CE12-47A5-BD95-9A8F05070B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1" name="Freeform 5">
              <a:extLst>
                <a:ext uri="{FF2B5EF4-FFF2-40B4-BE49-F238E27FC236}">
                  <a16:creationId xmlns:a16="http://schemas.microsoft.com/office/drawing/2014/main" id="{A2F2F994-D93C-4552-B9AD-DA9E8C94B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502B8064-B713-4DB8-AC36-3E576B348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1D700A84-AE55-4EDE-A656-62806F504E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04FC3D0-B839-4900-B5C8-86C794457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731A8D63-72B9-496F-BB43-DDD90FC7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5B167ED7-B36F-4DDE-B273-7A309BD0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1178D32B-E32A-4691-84EB-5FE693D3B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AB800FF0-63F8-4B30-96F4-E9601D02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A4616F81-02F6-4A18-949C-FB6CBA200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D31D2123-B363-42F3-8A04-43048C7BA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0973D3-0B9D-465C-8FD3-266BBA49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655AC3-A1D6-4A0B-861F-F94CB5F0D1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E8850C4A-AFA5-499E-8E1C-176A59C88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8C06F8D4-97B5-4836-AD19-2151421B03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89A2942D-1C1B-4AFF-9818-DA7B73EA4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2B61C5D3-5852-403F-B4BA-A64B933120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EF62A1A7-26C1-4804-93CB-A07F356CA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90A1082-3E3A-4C61-9613-910BB024A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5F452D69-A1DB-4A06-B933-896AED861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1" name="Group 30">
            <a:extLst>
              <a:ext uri="{FF2B5EF4-FFF2-40B4-BE49-F238E27FC236}">
                <a16:creationId xmlns:a16="http://schemas.microsoft.com/office/drawing/2014/main" id="{445D6626-A6F2-4475-922C-BE42D3365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0ECFEB13-5D98-43DB-8DFF-78327AE13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29DA4AFD-8D10-4660-A842-40F4D1434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F2DBAFF0-48F5-43BB-87C6-CE56A16B63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6" name="Rectangle 35">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3061" cy="68692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9"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8"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0"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7"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1711156E-4EA4-7D46-BFC7-E165C299E19A}"/>
              </a:ext>
            </a:extLst>
          </p:cNvPr>
          <p:cNvSpPr>
            <a:spLocks noGrp="1"/>
          </p:cNvSpPr>
          <p:nvPr>
            <p:ph type="title"/>
          </p:nvPr>
        </p:nvSpPr>
        <p:spPr>
          <a:xfrm>
            <a:off x="1378425" y="5199797"/>
            <a:ext cx="9435152" cy="789673"/>
          </a:xfrm>
        </p:spPr>
        <p:txBody>
          <a:bodyPr vert="horz" lIns="228600" tIns="228600" rIns="228600" bIns="0" rtlCol="0" anchor="ctr">
            <a:normAutofit/>
          </a:bodyPr>
          <a:lstStyle/>
          <a:p>
            <a:pPr>
              <a:lnSpc>
                <a:spcPct val="80000"/>
              </a:lnSpc>
            </a:pPr>
            <a:r>
              <a:rPr lang="en-US">
                <a:solidFill>
                  <a:schemeClr val="bg1"/>
                </a:solidFill>
              </a:rPr>
              <a:t>Demonstration 4: Identifying Moves</a:t>
            </a:r>
          </a:p>
        </p:txBody>
      </p:sp>
      <p:sp>
        <p:nvSpPr>
          <p:cNvPr id="59" name="Freeform: Shape 58">
            <a:extLst>
              <a:ext uri="{FF2B5EF4-FFF2-40B4-BE49-F238E27FC236}">
                <a16:creationId xmlns:a16="http://schemas.microsoft.com/office/drawing/2014/main" id="{A7795DFA-888F-47E2-B44E-DE1D3B3E4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058957"/>
          </a:xfrm>
          <a:custGeom>
            <a:avLst/>
            <a:gdLst>
              <a:gd name="connsiteX0" fmla="*/ 0 w 12192000"/>
              <a:gd name="connsiteY0" fmla="*/ 0 h 5058957"/>
              <a:gd name="connsiteX1" fmla="*/ 12192000 w 12192000"/>
              <a:gd name="connsiteY1" fmla="*/ 0 h 5058957"/>
              <a:gd name="connsiteX2" fmla="*/ 12192000 w 12192000"/>
              <a:gd name="connsiteY2" fmla="*/ 259692 h 5058957"/>
              <a:gd name="connsiteX3" fmla="*/ 12192000 w 12192000"/>
              <a:gd name="connsiteY3" fmla="*/ 3542069 h 5058957"/>
              <a:gd name="connsiteX4" fmla="*/ 12192000 w 12192000"/>
              <a:gd name="connsiteY4" fmla="*/ 3734194 h 5058957"/>
              <a:gd name="connsiteX5" fmla="*/ 12192000 w 12192000"/>
              <a:gd name="connsiteY5" fmla="*/ 4710012 h 5058957"/>
              <a:gd name="connsiteX6" fmla="*/ 12113803 w 12192000"/>
              <a:gd name="connsiteY6" fmla="*/ 4718295 h 5058957"/>
              <a:gd name="connsiteX7" fmla="*/ 6753597 w 12192000"/>
              <a:gd name="connsiteY7" fmla="*/ 5041852 h 5058957"/>
              <a:gd name="connsiteX8" fmla="*/ 400746 w 12192000"/>
              <a:gd name="connsiteY8" fmla="*/ 4870509 h 5058957"/>
              <a:gd name="connsiteX9" fmla="*/ 0 w 12192000"/>
              <a:gd name="connsiteY9" fmla="*/ 4833533 h 5058957"/>
              <a:gd name="connsiteX10" fmla="*/ 0 w 12192000"/>
              <a:gd name="connsiteY10" fmla="*/ 3734194 h 5058957"/>
              <a:gd name="connsiteX11" fmla="*/ 0 w 12192000"/>
              <a:gd name="connsiteY11" fmla="*/ 3542069 h 5058957"/>
              <a:gd name="connsiteX12" fmla="*/ 0 w 12192000"/>
              <a:gd name="connsiteY12" fmla="*/ 259692 h 5058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5058957">
                <a:moveTo>
                  <a:pt x="0" y="0"/>
                </a:moveTo>
                <a:lnTo>
                  <a:pt x="12192000" y="0"/>
                </a:lnTo>
                <a:lnTo>
                  <a:pt x="12192000" y="259692"/>
                </a:lnTo>
                <a:lnTo>
                  <a:pt x="12192000" y="3542069"/>
                </a:lnTo>
                <a:lnTo>
                  <a:pt x="12192000" y="3734194"/>
                </a:lnTo>
                <a:lnTo>
                  <a:pt x="12192000" y="4710012"/>
                </a:lnTo>
                <a:lnTo>
                  <a:pt x="12113803" y="4718295"/>
                </a:lnTo>
                <a:cubicBezTo>
                  <a:pt x="10139508" y="4916244"/>
                  <a:pt x="8237152" y="5009247"/>
                  <a:pt x="6753597" y="5041852"/>
                </a:cubicBezTo>
                <a:cubicBezTo>
                  <a:pt x="4940362" y="5081701"/>
                  <a:pt x="2657278" y="5062371"/>
                  <a:pt x="400746" y="4870509"/>
                </a:cubicBezTo>
                <a:lnTo>
                  <a:pt x="0" y="4833533"/>
                </a:lnTo>
                <a:lnTo>
                  <a:pt x="0" y="3734194"/>
                </a:lnTo>
                <a:lnTo>
                  <a:pt x="0" y="3542069"/>
                </a:lnTo>
                <a:lnTo>
                  <a:pt x="0" y="259692"/>
                </a:lnTo>
                <a:close/>
              </a:path>
            </a:pathLst>
          </a:custGeom>
          <a:solidFill>
            <a:schemeClr val="bg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46804A3-9FA4-DE46-9C6C-72C3A05679F0}"/>
              </a:ext>
            </a:extLst>
          </p:cNvPr>
          <p:cNvPicPr>
            <a:picLocks noChangeAspect="1"/>
          </p:cNvPicPr>
          <p:nvPr/>
        </p:nvPicPr>
        <p:blipFill>
          <a:blip r:embed="rId2"/>
          <a:stretch>
            <a:fillRect/>
          </a:stretch>
        </p:blipFill>
        <p:spPr>
          <a:xfrm>
            <a:off x="6979755" y="626940"/>
            <a:ext cx="3854884" cy="3864547"/>
          </a:xfrm>
          <a:prstGeom prst="rect">
            <a:avLst/>
          </a:prstGeom>
        </p:spPr>
      </p:pic>
      <p:pic>
        <p:nvPicPr>
          <p:cNvPr id="6" name="Picture 5">
            <a:extLst>
              <a:ext uri="{FF2B5EF4-FFF2-40B4-BE49-F238E27FC236}">
                <a16:creationId xmlns:a16="http://schemas.microsoft.com/office/drawing/2014/main" id="{7CBB4E7D-F2F2-334F-BF7C-1090D3F22642}"/>
              </a:ext>
            </a:extLst>
          </p:cNvPr>
          <p:cNvPicPr>
            <a:picLocks noChangeAspect="1"/>
          </p:cNvPicPr>
          <p:nvPr/>
        </p:nvPicPr>
        <p:blipFill>
          <a:blip r:embed="rId3"/>
          <a:stretch>
            <a:fillRect/>
          </a:stretch>
        </p:blipFill>
        <p:spPr>
          <a:xfrm>
            <a:off x="1840439" y="18587"/>
            <a:ext cx="3688526" cy="5016016"/>
          </a:xfrm>
          <a:prstGeom prst="rect">
            <a:avLst/>
          </a:prstGeom>
        </p:spPr>
      </p:pic>
    </p:spTree>
    <p:extLst>
      <p:ext uri="{BB962C8B-B14F-4D97-AF65-F5344CB8AC3E}">
        <p14:creationId xmlns:p14="http://schemas.microsoft.com/office/powerpoint/2010/main" val="2195118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65"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9"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0"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2"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3"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4"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1"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82"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6" name="Picture 5">
            <a:extLst>
              <a:ext uri="{FF2B5EF4-FFF2-40B4-BE49-F238E27FC236}">
                <a16:creationId xmlns:a16="http://schemas.microsoft.com/office/drawing/2014/main" id="{7CBB4E7D-F2F2-334F-BF7C-1090D3F22642}"/>
              </a:ext>
            </a:extLst>
          </p:cNvPr>
          <p:cNvPicPr>
            <a:picLocks noChangeAspect="1"/>
          </p:cNvPicPr>
          <p:nvPr/>
        </p:nvPicPr>
        <p:blipFill>
          <a:blip r:embed="rId2"/>
          <a:stretch>
            <a:fillRect/>
          </a:stretch>
        </p:blipFill>
        <p:spPr>
          <a:xfrm>
            <a:off x="786769" y="9525"/>
            <a:ext cx="5010084" cy="6816443"/>
          </a:xfrm>
          <a:prstGeom prst="rect">
            <a:avLst/>
          </a:prstGeom>
        </p:spPr>
      </p:pic>
      <p:pic>
        <p:nvPicPr>
          <p:cNvPr id="4" name="Picture 3">
            <a:extLst>
              <a:ext uri="{FF2B5EF4-FFF2-40B4-BE49-F238E27FC236}">
                <a16:creationId xmlns:a16="http://schemas.microsoft.com/office/drawing/2014/main" id="{746804A3-9FA4-DE46-9C6C-72C3A05679F0}"/>
              </a:ext>
            </a:extLst>
          </p:cNvPr>
          <p:cNvPicPr>
            <a:picLocks noChangeAspect="1"/>
          </p:cNvPicPr>
          <p:nvPr/>
        </p:nvPicPr>
        <p:blipFill>
          <a:blip r:embed="rId3"/>
          <a:stretch>
            <a:fillRect/>
          </a:stretch>
        </p:blipFill>
        <p:spPr>
          <a:xfrm>
            <a:off x="6255345" y="1213195"/>
            <a:ext cx="5291666" cy="5304929"/>
          </a:xfrm>
          <a:prstGeom prst="rect">
            <a:avLst/>
          </a:prstGeom>
        </p:spPr>
      </p:pic>
      <p:sp>
        <p:nvSpPr>
          <p:cNvPr id="7" name="TextBox 6">
            <a:extLst>
              <a:ext uri="{FF2B5EF4-FFF2-40B4-BE49-F238E27FC236}">
                <a16:creationId xmlns:a16="http://schemas.microsoft.com/office/drawing/2014/main" id="{45BC4CA3-3075-5547-9D28-D4243A2DE56E}"/>
              </a:ext>
            </a:extLst>
          </p:cNvPr>
          <p:cNvSpPr txBox="1"/>
          <p:nvPr/>
        </p:nvSpPr>
        <p:spPr>
          <a:xfrm>
            <a:off x="6416487" y="314107"/>
            <a:ext cx="5198859" cy="646331"/>
          </a:xfrm>
          <a:prstGeom prst="rect">
            <a:avLst/>
          </a:prstGeom>
          <a:noFill/>
        </p:spPr>
        <p:txBody>
          <a:bodyPr wrap="none" rtlCol="0">
            <a:spAutoFit/>
          </a:bodyPr>
          <a:lstStyle/>
          <a:p>
            <a:r>
              <a:rPr lang="en-US" b="1" i="1" err="1"/>
              <a:t>Colour</a:t>
            </a:r>
            <a:r>
              <a:rPr lang="en-US" b="1" i="1"/>
              <a:t>: 0 </a:t>
            </a:r>
            <a:r>
              <a:rPr lang="en-US"/>
              <a:t>means that it is detecting the white </a:t>
            </a:r>
          </a:p>
          <a:p>
            <a:r>
              <a:rPr lang="en-US"/>
              <a:t>pieces possible moves at the moment</a:t>
            </a:r>
          </a:p>
        </p:txBody>
      </p:sp>
      <p:sp>
        <p:nvSpPr>
          <p:cNvPr id="86" name="Rectangle 85">
            <a:extLst>
              <a:ext uri="{FF2B5EF4-FFF2-40B4-BE49-F238E27FC236}">
                <a16:creationId xmlns:a16="http://schemas.microsoft.com/office/drawing/2014/main" id="{5DD3C070-61A7-8A4C-ABD2-B780A0AF3B7B}"/>
              </a:ext>
            </a:extLst>
          </p:cNvPr>
          <p:cNvSpPr/>
          <p:nvPr/>
        </p:nvSpPr>
        <p:spPr>
          <a:xfrm>
            <a:off x="644990" y="4371975"/>
            <a:ext cx="5181444" cy="266541"/>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11FE54CD-CFBE-464B-A751-6D90D06B3FE7}"/>
              </a:ext>
            </a:extLst>
          </p:cNvPr>
          <p:cNvSpPr/>
          <p:nvPr/>
        </p:nvSpPr>
        <p:spPr>
          <a:xfrm>
            <a:off x="8900308" y="2634436"/>
            <a:ext cx="681304" cy="1147804"/>
          </a:xfrm>
          <a:prstGeom prst="rect">
            <a:avLst/>
          </a:prstGeom>
          <a:solidFill>
            <a:srgbClr val="FFFF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53715991-8611-B946-817D-38D1108F6CBC}"/>
              </a:ext>
            </a:extLst>
          </p:cNvPr>
          <p:cNvSpPr/>
          <p:nvPr/>
        </p:nvSpPr>
        <p:spPr>
          <a:xfrm>
            <a:off x="701089" y="3366452"/>
            <a:ext cx="5181444" cy="266541"/>
          </a:xfrm>
          <a:prstGeom prst="rect">
            <a:avLst/>
          </a:prstGeom>
          <a:solidFill>
            <a:srgbClr val="FFFF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3DD5206-390D-7046-B014-A0C79FE54EFF}"/>
              </a:ext>
            </a:extLst>
          </p:cNvPr>
          <p:cNvSpPr/>
          <p:nvPr/>
        </p:nvSpPr>
        <p:spPr>
          <a:xfrm>
            <a:off x="8900308" y="3224171"/>
            <a:ext cx="1737594" cy="667606"/>
          </a:xfrm>
          <a:prstGeom prst="rect">
            <a:avLst/>
          </a:prstGeom>
          <a:solidFill>
            <a:srgbClr val="FFFF00">
              <a:alpha val="5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195614"/>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9">
            <a:extLst>
              <a:ext uri="{FF2B5EF4-FFF2-40B4-BE49-F238E27FC236}">
                <a16:creationId xmlns:a16="http://schemas.microsoft.com/office/drawing/2014/main" id="{53BB5D57-6178-4F62-B472-0312F6D95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55B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11">
            <a:extLst>
              <a:ext uri="{FF2B5EF4-FFF2-40B4-BE49-F238E27FC236}">
                <a16:creationId xmlns:a16="http://schemas.microsoft.com/office/drawing/2014/main" id="{4800B320-C486-4967-AFB8-58E3EBDA9E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0624" y="0"/>
            <a:ext cx="12584114" cy="6853238"/>
            <a:chOff x="-417513" y="0"/>
            <a:chExt cx="12584114" cy="6853238"/>
          </a:xfrm>
        </p:grpSpPr>
        <p:sp>
          <p:nvSpPr>
            <p:cNvPr id="13" name="Freeform 5">
              <a:extLst>
                <a:ext uri="{FF2B5EF4-FFF2-40B4-BE49-F238E27FC236}">
                  <a16:creationId xmlns:a16="http://schemas.microsoft.com/office/drawing/2014/main" id="{B6E6BEB2-753A-4253-9BE2-9E569A8A5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196A6026-E2E2-4401-BB72-F8314907A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7">
              <a:extLst>
                <a:ext uri="{FF2B5EF4-FFF2-40B4-BE49-F238E27FC236}">
                  <a16:creationId xmlns:a16="http://schemas.microsoft.com/office/drawing/2014/main" id="{C852B828-3E4B-4404-AEE7-815B0B6EE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B2BAC571-023A-4027-9689-5A7375FE5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9">
              <a:extLst>
                <a:ext uri="{FF2B5EF4-FFF2-40B4-BE49-F238E27FC236}">
                  <a16:creationId xmlns:a16="http://schemas.microsoft.com/office/drawing/2014/main" id="{6BB424FB-2158-48AB-9A28-A11889AA5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BE5FA512-D3FE-4F91-AE23-51DAAAA74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83CF3A0A-06AA-4987-8182-4F86E662E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969C6F15-1F6D-46D5-8C47-3FBC31253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01E2B94D-4E93-4C11-A1FC-B3A6E8CC5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F47C1110-8C08-4C26-BD0D-3083BFAC1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3085CEBC-D1F5-4F82-93C8-8ED38B7CBE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3ED8F25D-E867-46B6-A62D-3B21147680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6BB81545-0C01-4B56-BADD-6B7D5B72AF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A1574FCC-646A-4771-AB54-A44212F198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A56CC2BC-E51D-4A79-AA80-770FAA784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C95E0495-B7F8-44C5-AD1F-5F3C8633E3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28C1E7AA-A198-498A-9426-7632D7AA3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96410611-0DF8-42D3-91B1-B87AE692E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EACF821F-24B2-49B5-8688-744B0EADF0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2" name="Freeform 24">
              <a:extLst>
                <a:ext uri="{FF2B5EF4-FFF2-40B4-BE49-F238E27FC236}">
                  <a16:creationId xmlns:a16="http://schemas.microsoft.com/office/drawing/2014/main" id="{418BD791-FEEE-4A18-A5EF-F3815F184C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25">
              <a:extLst>
                <a:ext uri="{FF2B5EF4-FFF2-40B4-BE49-F238E27FC236}">
                  <a16:creationId xmlns:a16="http://schemas.microsoft.com/office/drawing/2014/main" id="{D5D16C8F-EA4F-447C-934A-06E7BFAE92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5" name="Content Placeholder 4" descr="A screen shot of an open computer sitting on a desk&#10;&#10;Description automatically generated">
            <a:extLst>
              <a:ext uri="{FF2B5EF4-FFF2-40B4-BE49-F238E27FC236}">
                <a16:creationId xmlns:a16="http://schemas.microsoft.com/office/drawing/2014/main" id="{9AFBDE53-7579-A748-8407-038B4B9421A8}"/>
              </a:ext>
            </a:extLst>
          </p:cNvPr>
          <p:cNvPicPr>
            <a:picLocks noGrp="1" noChangeAspect="1"/>
          </p:cNvPicPr>
          <p:nvPr>
            <p:ph idx="1"/>
          </p:nvPr>
        </p:nvPicPr>
        <p:blipFill rotWithShape="1">
          <a:blip r:embed="rId3"/>
          <a:srcRect t="9190" b="15810"/>
          <a:stretch/>
        </p:blipFill>
        <p:spPr>
          <a:xfrm>
            <a:off x="530088" y="117643"/>
            <a:ext cx="11202936" cy="6301652"/>
          </a:xfrm>
          <a:prstGeom prst="rect">
            <a:avLst/>
          </a:prstGeom>
        </p:spPr>
      </p:pic>
      <p:sp>
        <p:nvSpPr>
          <p:cNvPr id="6" name="TextBox 5">
            <a:extLst>
              <a:ext uri="{FF2B5EF4-FFF2-40B4-BE49-F238E27FC236}">
                <a16:creationId xmlns:a16="http://schemas.microsoft.com/office/drawing/2014/main" id="{D36947AD-2E14-4347-8512-AB127728635D}"/>
              </a:ext>
            </a:extLst>
          </p:cNvPr>
          <p:cNvSpPr txBox="1"/>
          <p:nvPr/>
        </p:nvSpPr>
        <p:spPr>
          <a:xfrm>
            <a:off x="5102289" y="6446838"/>
            <a:ext cx="1939955" cy="369332"/>
          </a:xfrm>
          <a:prstGeom prst="rect">
            <a:avLst/>
          </a:prstGeom>
          <a:noFill/>
        </p:spPr>
        <p:txBody>
          <a:bodyPr wrap="none" rtlCol="0">
            <a:spAutoFit/>
          </a:bodyPr>
          <a:lstStyle/>
          <a:p>
            <a:r>
              <a:rPr lang="en-US" dirty="0"/>
              <a:t>Unfortunately…</a:t>
            </a:r>
          </a:p>
        </p:txBody>
      </p:sp>
    </p:spTree>
    <p:extLst>
      <p:ext uri="{BB962C8B-B14F-4D97-AF65-F5344CB8AC3E}">
        <p14:creationId xmlns:p14="http://schemas.microsoft.com/office/powerpoint/2010/main" val="3836025805"/>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3C5918A-1DC5-4CF3-AA27-00AA3088A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B786683A-6FD6-4BF7-B3B0-DC3976773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74788" y="-15796"/>
            <a:ext cx="7911916" cy="6889592"/>
          </a:xfrm>
          <a:custGeom>
            <a:avLst/>
            <a:gdLst>
              <a:gd name="connsiteX0" fmla="*/ 1144064 w 7911916"/>
              <a:gd name="connsiteY0" fmla="*/ 0 h 6889592"/>
              <a:gd name="connsiteX1" fmla="*/ 7911916 w 7911916"/>
              <a:gd name="connsiteY1" fmla="*/ 0 h 6889592"/>
              <a:gd name="connsiteX2" fmla="*/ 7911916 w 7911916"/>
              <a:gd name="connsiteY2" fmla="*/ 6889592 h 6889592"/>
              <a:gd name="connsiteX3" fmla="*/ 1282780 w 7911916"/>
              <a:gd name="connsiteY3" fmla="*/ 6889592 h 6889592"/>
              <a:gd name="connsiteX4" fmla="*/ 1021588 w 7911916"/>
              <a:gd name="connsiteY4" fmla="*/ 6461391 h 6889592"/>
              <a:gd name="connsiteX5" fmla="*/ 841264 w 7911916"/>
              <a:gd name="connsiteY5" fmla="*/ 370936 h 6889592"/>
              <a:gd name="connsiteX6" fmla="*/ 1119707 w 7911916"/>
              <a:gd name="connsiteY6" fmla="*/ 26053 h 6889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916" h="6889592">
                <a:moveTo>
                  <a:pt x="1144064" y="0"/>
                </a:moveTo>
                <a:lnTo>
                  <a:pt x="7911916" y="0"/>
                </a:lnTo>
                <a:lnTo>
                  <a:pt x="7911916" y="6889592"/>
                </a:lnTo>
                <a:lnTo>
                  <a:pt x="1282780" y="6889592"/>
                </a:lnTo>
                <a:lnTo>
                  <a:pt x="1021588" y="6461391"/>
                </a:lnTo>
                <a:cubicBezTo>
                  <a:pt x="-73086" y="4533675"/>
                  <a:pt x="-509682" y="2192905"/>
                  <a:pt x="841264" y="370936"/>
                </a:cubicBezTo>
                <a:cubicBezTo>
                  <a:pt x="928899" y="253509"/>
                  <a:pt x="1021859" y="138477"/>
                  <a:pt x="1119707" y="26053"/>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Shape 11">
            <a:extLst>
              <a:ext uri="{FF2B5EF4-FFF2-40B4-BE49-F238E27FC236}">
                <a16:creationId xmlns:a16="http://schemas.microsoft.com/office/drawing/2014/main" id="{05169E50-59FB-4AEE-B61D-44A882A4C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49750" y="-6726"/>
            <a:ext cx="5931659" cy="6871452"/>
          </a:xfrm>
          <a:custGeom>
            <a:avLst/>
            <a:gdLst>
              <a:gd name="connsiteX0" fmla="*/ 2429503 w 5931659"/>
              <a:gd name="connsiteY0" fmla="*/ 0 h 6871452"/>
              <a:gd name="connsiteX1" fmla="*/ 5931659 w 5931659"/>
              <a:gd name="connsiteY1" fmla="*/ 0 h 6871452"/>
              <a:gd name="connsiteX2" fmla="*/ 5931659 w 5931659"/>
              <a:gd name="connsiteY2" fmla="*/ 6871452 h 6871452"/>
              <a:gd name="connsiteX3" fmla="*/ 1302090 w 5931659"/>
              <a:gd name="connsiteY3" fmla="*/ 6871452 h 6871452"/>
              <a:gd name="connsiteX4" fmla="*/ 1257860 w 5931659"/>
              <a:gd name="connsiteY4" fmla="*/ 6820098 h 6871452"/>
              <a:gd name="connsiteX5" fmla="*/ 456609 w 5931659"/>
              <a:gd name="connsiteY5" fmla="*/ 1965059 h 6871452"/>
              <a:gd name="connsiteX6" fmla="*/ 2356353 w 5931659"/>
              <a:gd name="connsiteY6" fmla="*/ 42030 h 687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659" h="6871452">
                <a:moveTo>
                  <a:pt x="2429503" y="0"/>
                </a:moveTo>
                <a:lnTo>
                  <a:pt x="5931659" y="0"/>
                </a:lnTo>
                <a:lnTo>
                  <a:pt x="5931659" y="6871452"/>
                </a:lnTo>
                <a:lnTo>
                  <a:pt x="1302090" y="6871452"/>
                </a:lnTo>
                <a:lnTo>
                  <a:pt x="1257860" y="6820098"/>
                </a:lnTo>
                <a:cubicBezTo>
                  <a:pt x="121068" y="5395213"/>
                  <a:pt x="-469022" y="3541076"/>
                  <a:pt x="456609" y="1965059"/>
                </a:cubicBezTo>
                <a:cubicBezTo>
                  <a:pt x="919425" y="1178905"/>
                  <a:pt x="1583566" y="524859"/>
                  <a:pt x="2356353" y="42030"/>
                </a:cubicBezTo>
                <a:close/>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Shape 13">
            <a:extLst>
              <a:ext uri="{FF2B5EF4-FFF2-40B4-BE49-F238E27FC236}">
                <a16:creationId xmlns:a16="http://schemas.microsoft.com/office/drawing/2014/main" id="{117C30F0-5A38-4B60-B632-3AF7C2780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33528" y="-3116"/>
            <a:ext cx="6766974" cy="6864232"/>
          </a:xfrm>
          <a:custGeom>
            <a:avLst/>
            <a:gdLst>
              <a:gd name="connsiteX0" fmla="*/ 2135088 w 6766974"/>
              <a:gd name="connsiteY0" fmla="*/ 0 h 6864232"/>
              <a:gd name="connsiteX1" fmla="*/ 6766974 w 6766974"/>
              <a:gd name="connsiteY1" fmla="*/ 0 h 6864232"/>
              <a:gd name="connsiteX2" fmla="*/ 6766974 w 6766974"/>
              <a:gd name="connsiteY2" fmla="*/ 6864232 h 6864232"/>
              <a:gd name="connsiteX3" fmla="*/ 1128977 w 6766974"/>
              <a:gd name="connsiteY3" fmla="*/ 6864232 h 6864232"/>
              <a:gd name="connsiteX4" fmla="*/ 1004776 w 6766974"/>
              <a:gd name="connsiteY4" fmla="*/ 6687663 h 6864232"/>
              <a:gd name="connsiteX5" fmla="*/ 709736 w 6766974"/>
              <a:gd name="connsiteY5" fmla="*/ 1521351 h 6864232"/>
              <a:gd name="connsiteX6" fmla="*/ 1896284 w 6766974"/>
              <a:gd name="connsiteY6" fmla="*/ 197391 h 686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66974" h="6864232">
                <a:moveTo>
                  <a:pt x="2135088" y="0"/>
                </a:moveTo>
                <a:lnTo>
                  <a:pt x="6766974" y="0"/>
                </a:lnTo>
                <a:lnTo>
                  <a:pt x="6766974" y="6864232"/>
                </a:lnTo>
                <a:lnTo>
                  <a:pt x="1128977" y="6864232"/>
                </a:lnTo>
                <a:lnTo>
                  <a:pt x="1004776" y="6687663"/>
                </a:lnTo>
                <a:cubicBezTo>
                  <a:pt x="-54053" y="5122098"/>
                  <a:pt x="-463081" y="3202457"/>
                  <a:pt x="709736" y="1521351"/>
                </a:cubicBezTo>
                <a:cubicBezTo>
                  <a:pt x="1045443" y="1039181"/>
                  <a:pt x="1446565" y="592246"/>
                  <a:pt x="1896284" y="197391"/>
                </a:cubicBezTo>
                <a:close/>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Shape 15">
            <a:extLst>
              <a:ext uri="{FF2B5EF4-FFF2-40B4-BE49-F238E27FC236}">
                <a16:creationId xmlns:a16="http://schemas.microsoft.com/office/drawing/2014/main" id="{A200CBA5-3F2B-4AAC-9F86-99AFECC19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3136" y="0"/>
            <a:ext cx="5238864" cy="6858000"/>
          </a:xfrm>
          <a:custGeom>
            <a:avLst/>
            <a:gdLst>
              <a:gd name="connsiteX0" fmla="*/ 2829115 w 5238864"/>
              <a:gd name="connsiteY0" fmla="*/ 0 h 6864726"/>
              <a:gd name="connsiteX1" fmla="*/ 5238864 w 5238864"/>
              <a:gd name="connsiteY1" fmla="*/ 0 h 6864726"/>
              <a:gd name="connsiteX2" fmla="*/ 5238864 w 5238864"/>
              <a:gd name="connsiteY2" fmla="*/ 6864726 h 6864726"/>
              <a:gd name="connsiteX3" fmla="*/ 1518091 w 5238864"/>
              <a:gd name="connsiteY3" fmla="*/ 6864726 h 6864726"/>
              <a:gd name="connsiteX4" fmla="*/ 1435414 w 5238864"/>
              <a:gd name="connsiteY4" fmla="*/ 6778879 h 6864726"/>
              <a:gd name="connsiteX5" fmla="*/ 406006 w 5238864"/>
              <a:gd name="connsiteY5" fmla="*/ 2093910 h 6864726"/>
              <a:gd name="connsiteX6" fmla="*/ 2559142 w 5238864"/>
              <a:gd name="connsiteY6" fmla="*/ 124487 h 686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864" h="6864726">
                <a:moveTo>
                  <a:pt x="2829115" y="0"/>
                </a:moveTo>
                <a:lnTo>
                  <a:pt x="5238864" y="0"/>
                </a:lnTo>
                <a:lnTo>
                  <a:pt x="5238864" y="6864726"/>
                </a:lnTo>
                <a:lnTo>
                  <a:pt x="1518091" y="6864726"/>
                </a:lnTo>
                <a:lnTo>
                  <a:pt x="1435414" y="6778879"/>
                </a:lnTo>
                <a:cubicBezTo>
                  <a:pt x="226066" y="5476104"/>
                  <a:pt x="-499346" y="3635393"/>
                  <a:pt x="406006" y="2093910"/>
                </a:cubicBezTo>
                <a:cubicBezTo>
                  <a:pt x="907547" y="1241972"/>
                  <a:pt x="1674986" y="564513"/>
                  <a:pt x="2559142" y="12448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FFA3B5-F3F1-9D4C-8EA3-916675A3FBEF}"/>
              </a:ext>
            </a:extLst>
          </p:cNvPr>
          <p:cNvSpPr>
            <a:spLocks noGrp="1"/>
          </p:cNvSpPr>
          <p:nvPr>
            <p:ph type="title"/>
          </p:nvPr>
        </p:nvSpPr>
        <p:spPr>
          <a:xfrm>
            <a:off x="7874928" y="1124998"/>
            <a:ext cx="3456122" cy="4589717"/>
          </a:xfrm>
        </p:spPr>
        <p:txBody>
          <a:bodyPr>
            <a:normAutofit/>
          </a:bodyPr>
          <a:lstStyle/>
          <a:p>
            <a:pPr algn="l"/>
            <a:r>
              <a:rPr lang="en-US" sz="4800"/>
              <a:t>Testing</a:t>
            </a:r>
          </a:p>
        </p:txBody>
      </p:sp>
      <p:sp>
        <p:nvSpPr>
          <p:cNvPr id="11" name="Content Placeholder 2">
            <a:extLst>
              <a:ext uri="{FF2B5EF4-FFF2-40B4-BE49-F238E27FC236}">
                <a16:creationId xmlns:a16="http://schemas.microsoft.com/office/drawing/2014/main" id="{B90E0E0F-11C2-3041-A033-7436D2E67833}"/>
              </a:ext>
            </a:extLst>
          </p:cNvPr>
          <p:cNvSpPr txBox="1">
            <a:spLocks/>
          </p:cNvSpPr>
          <p:nvPr/>
        </p:nvSpPr>
        <p:spPr>
          <a:xfrm>
            <a:off x="798513" y="793750"/>
            <a:ext cx="5427662" cy="5248275"/>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GB" dirty="0"/>
              <a:t>Various tests</a:t>
            </a:r>
          </a:p>
          <a:p>
            <a:r>
              <a:rPr lang="en-GB" dirty="0"/>
              <a:t>Different values and FEN setups used </a:t>
            </a:r>
          </a:p>
          <a:p>
            <a:r>
              <a:rPr lang="en-GB" dirty="0"/>
              <a:t>We are very pleased with the outcome! </a:t>
            </a:r>
          </a:p>
        </p:txBody>
      </p:sp>
    </p:spTree>
    <p:extLst>
      <p:ext uri="{BB962C8B-B14F-4D97-AF65-F5344CB8AC3E}">
        <p14:creationId xmlns:p14="http://schemas.microsoft.com/office/powerpoint/2010/main" val="403514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EEE5-CB08-4C26-9908-5773E580893A}"/>
              </a:ext>
            </a:extLst>
          </p:cNvPr>
          <p:cNvSpPr>
            <a:spLocks noGrp="1"/>
          </p:cNvSpPr>
          <p:nvPr>
            <p:ph type="title"/>
          </p:nvPr>
        </p:nvSpPr>
        <p:spPr>
          <a:xfrm>
            <a:off x="888631" y="1768103"/>
            <a:ext cx="3501197" cy="370189"/>
          </a:xfrm>
        </p:spPr>
        <p:txBody>
          <a:bodyPr/>
          <a:lstStyle/>
          <a:p>
            <a:r>
              <a:rPr lang="en-US"/>
              <a:t>Structure</a:t>
            </a:r>
          </a:p>
        </p:txBody>
      </p:sp>
      <p:pic>
        <p:nvPicPr>
          <p:cNvPr id="5" name="Picture 5" descr="A close up of text on a black background&#10;&#10;Description generated with high confidence">
            <a:extLst>
              <a:ext uri="{FF2B5EF4-FFF2-40B4-BE49-F238E27FC236}">
                <a16:creationId xmlns:a16="http://schemas.microsoft.com/office/drawing/2014/main" id="{883FAB33-B953-46E2-BB37-C374825BA519}"/>
              </a:ext>
            </a:extLst>
          </p:cNvPr>
          <p:cNvPicPr>
            <a:picLocks noGrp="1" noChangeAspect="1"/>
          </p:cNvPicPr>
          <p:nvPr>
            <p:ph idx="1"/>
          </p:nvPr>
        </p:nvPicPr>
        <p:blipFill>
          <a:blip r:embed="rId2"/>
          <a:stretch>
            <a:fillRect/>
          </a:stretch>
        </p:blipFill>
        <p:spPr>
          <a:xfrm>
            <a:off x="5562531" y="802809"/>
            <a:ext cx="5369939" cy="5249940"/>
          </a:xfrm>
          <a:prstGeom prst="rect">
            <a:avLst/>
          </a:prstGeom>
        </p:spPr>
      </p:pic>
      <p:sp>
        <p:nvSpPr>
          <p:cNvPr id="4" name="Text Placeholder 3">
            <a:extLst>
              <a:ext uri="{FF2B5EF4-FFF2-40B4-BE49-F238E27FC236}">
                <a16:creationId xmlns:a16="http://schemas.microsoft.com/office/drawing/2014/main" id="{6F64D467-EDE6-4169-94B2-6580B3B89E06}"/>
              </a:ext>
            </a:extLst>
          </p:cNvPr>
          <p:cNvSpPr>
            <a:spLocks noGrp="1"/>
          </p:cNvSpPr>
          <p:nvPr>
            <p:ph type="body" sz="half" idx="2"/>
          </p:nvPr>
        </p:nvSpPr>
        <p:spPr>
          <a:xfrm>
            <a:off x="888631" y="2370926"/>
            <a:ext cx="3501197" cy="2430424"/>
          </a:xfrm>
        </p:spPr>
        <p:txBody>
          <a:bodyPr vert="horz" lIns="91440" tIns="45720" rIns="91440" bIns="45720" rtlCol="0" anchor="t">
            <a:normAutofit/>
          </a:bodyPr>
          <a:lstStyle/>
          <a:p>
            <a:pPr marL="285750" indent="-285750" algn="l">
              <a:buFont typeface="Arial" panose="05000000000000000000" pitchFamily="2" charset="2"/>
              <a:buChar char="•"/>
            </a:pPr>
            <a:r>
              <a:rPr lang="en-US"/>
              <a:t>Used a structure to extract bits using slice function to easily use.</a:t>
            </a:r>
          </a:p>
          <a:p>
            <a:pPr marL="285750" indent="-285750" algn="l">
              <a:buFont typeface="Arial" panose="05000000000000000000" pitchFamily="2" charset="2"/>
              <a:buChar char="•"/>
            </a:pPr>
            <a:r>
              <a:rPr lang="en-US"/>
              <a:t>Inconsistency in program where this same procedure was done using two separate methods</a:t>
            </a:r>
          </a:p>
        </p:txBody>
      </p:sp>
    </p:spTree>
    <p:extLst>
      <p:ext uri="{BB962C8B-B14F-4D97-AF65-F5344CB8AC3E}">
        <p14:creationId xmlns:p14="http://schemas.microsoft.com/office/powerpoint/2010/main" val="4023147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DAE3342-9DFC-49D4-B09C-25E3107693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9" name="Freeform 5">
              <a:extLst>
                <a:ext uri="{FF2B5EF4-FFF2-40B4-BE49-F238E27FC236}">
                  <a16:creationId xmlns:a16="http://schemas.microsoft.com/office/drawing/2014/main" id="{E49E0D20-8423-4612-99A5-14AEF8F6B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6">
              <a:extLst>
                <a:ext uri="{FF2B5EF4-FFF2-40B4-BE49-F238E27FC236}">
                  <a16:creationId xmlns:a16="http://schemas.microsoft.com/office/drawing/2014/main" id="{57C2C108-5A30-48CA-9203-56747AEB7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1" name="Freeform 7">
              <a:extLst>
                <a:ext uri="{FF2B5EF4-FFF2-40B4-BE49-F238E27FC236}">
                  <a16:creationId xmlns:a16="http://schemas.microsoft.com/office/drawing/2014/main" id="{1A343912-2EFC-408E-A862-5C9BF108D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3" name="Freeform 8">
              <a:extLst>
                <a:ext uri="{FF2B5EF4-FFF2-40B4-BE49-F238E27FC236}">
                  <a16:creationId xmlns:a16="http://schemas.microsoft.com/office/drawing/2014/main" id="{AA50D1CF-9DAE-4CF6-B829-E66CEE9D5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9">
              <a:extLst>
                <a:ext uri="{FF2B5EF4-FFF2-40B4-BE49-F238E27FC236}">
                  <a16:creationId xmlns:a16="http://schemas.microsoft.com/office/drawing/2014/main" id="{FE5799A4-0568-433E-BF41-752CF516A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10">
              <a:extLst>
                <a:ext uri="{FF2B5EF4-FFF2-40B4-BE49-F238E27FC236}">
                  <a16:creationId xmlns:a16="http://schemas.microsoft.com/office/drawing/2014/main" id="{CDBB86ED-F16F-4C28-BDD5-72D771176F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 name="Freeform 11">
              <a:extLst>
                <a:ext uri="{FF2B5EF4-FFF2-40B4-BE49-F238E27FC236}">
                  <a16:creationId xmlns:a16="http://schemas.microsoft.com/office/drawing/2014/main" id="{3347939E-8B76-4CFC-B2EC-63A7E2278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5" name="Freeform 12">
              <a:extLst>
                <a:ext uri="{FF2B5EF4-FFF2-40B4-BE49-F238E27FC236}">
                  <a16:creationId xmlns:a16="http://schemas.microsoft.com/office/drawing/2014/main" id="{FA1DD132-02E4-4CD3-B496-BFF924558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7" name="Freeform 13">
              <a:extLst>
                <a:ext uri="{FF2B5EF4-FFF2-40B4-BE49-F238E27FC236}">
                  <a16:creationId xmlns:a16="http://schemas.microsoft.com/office/drawing/2014/main" id="{710BDA52-A7D7-4E4E-9F36-EC8F983EAF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6" name="Freeform 14">
              <a:extLst>
                <a:ext uri="{FF2B5EF4-FFF2-40B4-BE49-F238E27FC236}">
                  <a16:creationId xmlns:a16="http://schemas.microsoft.com/office/drawing/2014/main" id="{B1BDF852-319F-42B8-9A50-7C9A9387C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9" name="Freeform 15">
              <a:extLst>
                <a:ext uri="{FF2B5EF4-FFF2-40B4-BE49-F238E27FC236}">
                  <a16:creationId xmlns:a16="http://schemas.microsoft.com/office/drawing/2014/main" id="{3AACE376-C01E-4F1F-91B7-39D0274BF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67" name="Freeform 16">
              <a:extLst>
                <a:ext uri="{FF2B5EF4-FFF2-40B4-BE49-F238E27FC236}">
                  <a16:creationId xmlns:a16="http://schemas.microsoft.com/office/drawing/2014/main" id="{7F612F4C-050E-459D-9771-ED088374A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1" name="Freeform 17">
              <a:extLst>
                <a:ext uri="{FF2B5EF4-FFF2-40B4-BE49-F238E27FC236}">
                  <a16:creationId xmlns:a16="http://schemas.microsoft.com/office/drawing/2014/main" id="{94E4211B-3E41-4905-8F4E-76811B9E5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8">
              <a:extLst>
                <a:ext uri="{FF2B5EF4-FFF2-40B4-BE49-F238E27FC236}">
                  <a16:creationId xmlns:a16="http://schemas.microsoft.com/office/drawing/2014/main" id="{6AEC87EE-0CB8-43DE-8FEB-4586A92E80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9">
              <a:extLst>
                <a:ext uri="{FF2B5EF4-FFF2-40B4-BE49-F238E27FC236}">
                  <a16:creationId xmlns:a16="http://schemas.microsoft.com/office/drawing/2014/main" id="{277C1C5D-7BDC-47E4-8B81-C3C4AE949B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20">
              <a:extLst>
                <a:ext uri="{FF2B5EF4-FFF2-40B4-BE49-F238E27FC236}">
                  <a16:creationId xmlns:a16="http://schemas.microsoft.com/office/drawing/2014/main" id="{7A2A6EF8-9768-4478-9CD3-DFA547CEFC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21">
              <a:extLst>
                <a:ext uri="{FF2B5EF4-FFF2-40B4-BE49-F238E27FC236}">
                  <a16:creationId xmlns:a16="http://schemas.microsoft.com/office/drawing/2014/main" id="{1FD9091C-E8FA-4ADA-937F-A74426ED1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2">
              <a:extLst>
                <a:ext uri="{FF2B5EF4-FFF2-40B4-BE49-F238E27FC236}">
                  <a16:creationId xmlns:a16="http://schemas.microsoft.com/office/drawing/2014/main" id="{B69923E7-63C4-47CE-956E-09D384D4F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7" name="Freeform 23">
              <a:extLst>
                <a:ext uri="{FF2B5EF4-FFF2-40B4-BE49-F238E27FC236}">
                  <a16:creationId xmlns:a16="http://schemas.microsoft.com/office/drawing/2014/main" id="{A2576784-872E-494C-A041-0E346226B7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9" name="Group 28">
            <a:extLst>
              <a:ext uri="{FF2B5EF4-FFF2-40B4-BE49-F238E27FC236}">
                <a16:creationId xmlns:a16="http://schemas.microsoft.com/office/drawing/2014/main" id="{B54F73D8-62C2-4127-9D19-01219BBB99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0" name="Rectangle 29">
              <a:extLst>
                <a:ext uri="{FF2B5EF4-FFF2-40B4-BE49-F238E27FC236}">
                  <a16:creationId xmlns:a16="http://schemas.microsoft.com/office/drawing/2014/main" id="{CFD8CA02-9BE5-4B82-8129-6EF618402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Isosceles Triangle 30">
              <a:extLst>
                <a:ext uri="{FF2B5EF4-FFF2-40B4-BE49-F238E27FC236}">
                  <a16:creationId xmlns:a16="http://schemas.microsoft.com/office/drawing/2014/main" id="{01515E68-030C-4313-B300-35253163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1937725F-1DDF-4225-937E-106DBB047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34" name="Rectangle 33">
            <a:extLst>
              <a:ext uri="{FF2B5EF4-FFF2-40B4-BE49-F238E27FC236}">
                <a16:creationId xmlns:a16="http://schemas.microsoft.com/office/drawing/2014/main" id="{2B94C19D-E7A2-4CDE-A897-35F2BC959B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5E99E3F-7A89-4769-AAB0-DC0E42BE12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37" name="Freeform 5">
              <a:extLst>
                <a:ext uri="{FF2B5EF4-FFF2-40B4-BE49-F238E27FC236}">
                  <a16:creationId xmlns:a16="http://schemas.microsoft.com/office/drawing/2014/main" id="{E9129042-28FB-49B3-BF09-C0FC70414C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6">
              <a:extLst>
                <a:ext uri="{FF2B5EF4-FFF2-40B4-BE49-F238E27FC236}">
                  <a16:creationId xmlns:a16="http://schemas.microsoft.com/office/drawing/2014/main" id="{C857079D-69FB-4AAE-939D-50320676C6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7">
              <a:extLst>
                <a:ext uri="{FF2B5EF4-FFF2-40B4-BE49-F238E27FC236}">
                  <a16:creationId xmlns:a16="http://schemas.microsoft.com/office/drawing/2014/main" id="{44E06FFE-2B6E-451F-8584-36CB56B92A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8">
              <a:extLst>
                <a:ext uri="{FF2B5EF4-FFF2-40B4-BE49-F238E27FC236}">
                  <a16:creationId xmlns:a16="http://schemas.microsoft.com/office/drawing/2014/main" id="{4A9C3EAA-1C7F-4CBB-80F3-40FAD96297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9">
              <a:extLst>
                <a:ext uri="{FF2B5EF4-FFF2-40B4-BE49-F238E27FC236}">
                  <a16:creationId xmlns:a16="http://schemas.microsoft.com/office/drawing/2014/main" id="{3289920A-A485-4023-84F5-973CB3AF16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10">
              <a:extLst>
                <a:ext uri="{FF2B5EF4-FFF2-40B4-BE49-F238E27FC236}">
                  <a16:creationId xmlns:a16="http://schemas.microsoft.com/office/drawing/2014/main" id="{6B258C87-5B91-45CB-BEAD-B9CD515B30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5E8F853B-7045-4974-ADFB-592F01B4CC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4307ABD8-4121-4188-A6A8-BF0841F5BC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3">
              <a:extLst>
                <a:ext uri="{FF2B5EF4-FFF2-40B4-BE49-F238E27FC236}">
                  <a16:creationId xmlns:a16="http://schemas.microsoft.com/office/drawing/2014/main" id="{2E660CAF-84FD-4236-8BD1-570BEBF0D2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4">
              <a:extLst>
                <a:ext uri="{FF2B5EF4-FFF2-40B4-BE49-F238E27FC236}">
                  <a16:creationId xmlns:a16="http://schemas.microsoft.com/office/drawing/2014/main" id="{C67DCC6D-C589-411A-83EF-249E925FA1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5">
              <a:extLst>
                <a:ext uri="{FF2B5EF4-FFF2-40B4-BE49-F238E27FC236}">
                  <a16:creationId xmlns:a16="http://schemas.microsoft.com/office/drawing/2014/main" id="{EF00B7C0-9045-4017-A91E-6129702F9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25806466-98F7-4333-9BC7-BB44F5E9CF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7">
              <a:extLst>
                <a:ext uri="{FF2B5EF4-FFF2-40B4-BE49-F238E27FC236}">
                  <a16:creationId xmlns:a16="http://schemas.microsoft.com/office/drawing/2014/main" id="{9E23BC68-3437-491F-BBEA-2DC61316AA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8">
              <a:extLst>
                <a:ext uri="{FF2B5EF4-FFF2-40B4-BE49-F238E27FC236}">
                  <a16:creationId xmlns:a16="http://schemas.microsoft.com/office/drawing/2014/main" id="{36B9FD89-406D-41F1-ADEF-F74A9B1DF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9">
              <a:extLst>
                <a:ext uri="{FF2B5EF4-FFF2-40B4-BE49-F238E27FC236}">
                  <a16:creationId xmlns:a16="http://schemas.microsoft.com/office/drawing/2014/main" id="{CC0948A3-F3F2-4AA7-B558-4F1E0EBED8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277408B3-EE29-4600-9011-F83CA3FEAF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21">
              <a:extLst>
                <a:ext uri="{FF2B5EF4-FFF2-40B4-BE49-F238E27FC236}">
                  <a16:creationId xmlns:a16="http://schemas.microsoft.com/office/drawing/2014/main" id="{2E4DE87A-3195-410F-A185-3E41350B5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22">
              <a:extLst>
                <a:ext uri="{FF2B5EF4-FFF2-40B4-BE49-F238E27FC236}">
                  <a16:creationId xmlns:a16="http://schemas.microsoft.com/office/drawing/2014/main" id="{4372AC40-5D77-44AE-A395-853703161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23">
              <a:extLst>
                <a:ext uri="{FF2B5EF4-FFF2-40B4-BE49-F238E27FC236}">
                  <a16:creationId xmlns:a16="http://schemas.microsoft.com/office/drawing/2014/main" id="{74BF19D7-D76B-41DB-8E7B-644E15863C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70" name="Picture 3">
            <a:extLst>
              <a:ext uri="{FF2B5EF4-FFF2-40B4-BE49-F238E27FC236}">
                <a16:creationId xmlns:a16="http://schemas.microsoft.com/office/drawing/2014/main" id="{D35A7D7E-9A9B-4B28-8802-93751143F53E}"/>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rcRect l="17212" r="9021" b="-1"/>
          <a:stretch/>
        </p:blipFill>
        <p:spPr>
          <a:xfrm>
            <a:off x="20" y="10"/>
            <a:ext cx="6745008" cy="6857763"/>
          </a:xfrm>
          <a:prstGeom prst="rect">
            <a:avLst/>
          </a:prstGeom>
          <a:ln w="9525">
            <a:noFill/>
          </a:ln>
        </p:spPr>
      </p:pic>
      <p:grpSp>
        <p:nvGrpSpPr>
          <p:cNvPr id="57" name="Group 56">
            <a:extLst>
              <a:ext uri="{FF2B5EF4-FFF2-40B4-BE49-F238E27FC236}">
                <a16:creationId xmlns:a16="http://schemas.microsoft.com/office/drawing/2014/main" id="{21B67326-1D79-49D3-9B25-28080FDFF9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62312" y="1186483"/>
            <a:ext cx="3822597" cy="4477933"/>
            <a:chOff x="807084" y="1186483"/>
            <a:chExt cx="3822597" cy="4477933"/>
          </a:xfrm>
        </p:grpSpPr>
        <p:sp>
          <p:nvSpPr>
            <p:cNvPr id="71" name="Rectangle 57">
              <a:extLst>
                <a:ext uri="{FF2B5EF4-FFF2-40B4-BE49-F238E27FC236}">
                  <a16:creationId xmlns:a16="http://schemas.microsoft.com/office/drawing/2014/main" id="{D9FBAF07-4DBD-469A-AA51-A4A5E73F99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39">
              <a:extLst>
                <a:ext uri="{FF2B5EF4-FFF2-40B4-BE49-F238E27FC236}">
                  <a16:creationId xmlns:a16="http://schemas.microsoft.com/office/drawing/2014/main" id="{B5B72DC2-A0AE-4085-87CB-F3401BB33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406CCDB-6E4B-4E06-9660-473F646439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6859921-37ED-E640-BAA8-4CA31A161B4E}"/>
              </a:ext>
            </a:extLst>
          </p:cNvPr>
          <p:cNvSpPr>
            <a:spLocks noGrp="1"/>
          </p:cNvSpPr>
          <p:nvPr>
            <p:ph type="title"/>
          </p:nvPr>
        </p:nvSpPr>
        <p:spPr>
          <a:xfrm>
            <a:off x="7650643" y="2075504"/>
            <a:ext cx="3654569" cy="2042725"/>
          </a:xfrm>
        </p:spPr>
        <p:txBody>
          <a:bodyPr vert="horz" lIns="228600" tIns="228600" rIns="228600" bIns="0" rtlCol="0" anchor="b">
            <a:normAutofit/>
          </a:bodyPr>
          <a:lstStyle/>
          <a:p>
            <a:pPr>
              <a:lnSpc>
                <a:spcPct val="80000"/>
              </a:lnSpc>
            </a:pPr>
            <a:r>
              <a:rPr lang="en-US" sz="5400"/>
              <a:t>Group Reflection</a:t>
            </a:r>
          </a:p>
        </p:txBody>
      </p:sp>
    </p:spTree>
    <p:extLst>
      <p:ext uri="{BB962C8B-B14F-4D97-AF65-F5344CB8AC3E}">
        <p14:creationId xmlns:p14="http://schemas.microsoft.com/office/powerpoint/2010/main" val="3282259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5C952B3E-1A83-8842-B270-68DA4E9BC422}"/>
              </a:ext>
            </a:extLst>
          </p:cNvPr>
          <p:cNvSpPr>
            <a:spLocks noGrp="1"/>
          </p:cNvSpPr>
          <p:nvPr>
            <p:ph type="title"/>
          </p:nvPr>
        </p:nvSpPr>
        <p:spPr>
          <a:xfrm>
            <a:off x="1759287" y="798881"/>
            <a:ext cx="8673427" cy="1048945"/>
          </a:xfrm>
        </p:spPr>
        <p:txBody>
          <a:bodyPr>
            <a:normAutofit/>
          </a:bodyPr>
          <a:lstStyle/>
          <a:p>
            <a:r>
              <a:rPr lang="en-US">
                <a:solidFill>
                  <a:schemeClr val="tx1"/>
                </a:solidFill>
              </a:rPr>
              <a:t>What went well?</a:t>
            </a:r>
          </a:p>
        </p:txBody>
      </p:sp>
      <p:graphicFrame>
        <p:nvGraphicFramePr>
          <p:cNvPr id="41" name="Content Placeholder 2">
            <a:extLst>
              <a:ext uri="{FF2B5EF4-FFF2-40B4-BE49-F238E27FC236}">
                <a16:creationId xmlns:a16="http://schemas.microsoft.com/office/drawing/2014/main" id="{FC3F9FC5-7D3A-497A-90E6-2D87AF5343C0}"/>
              </a:ext>
            </a:extLst>
          </p:cNvPr>
          <p:cNvGraphicFramePr>
            <a:graphicFrameLocks noGrp="1"/>
          </p:cNvGraphicFramePr>
          <p:nvPr>
            <p:ph idx="1"/>
            <p:extLst>
              <p:ext uri="{D42A27DB-BD31-4B8C-83A1-F6EECF244321}">
                <p14:modId xmlns:p14="http://schemas.microsoft.com/office/powerpoint/2010/main" val="1638250284"/>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15277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3"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893ACAA-1375-C84D-B838-178E186FF175}"/>
              </a:ext>
            </a:extLst>
          </p:cNvPr>
          <p:cNvSpPr>
            <a:spLocks noGrp="1"/>
          </p:cNvSpPr>
          <p:nvPr>
            <p:ph type="title"/>
          </p:nvPr>
        </p:nvSpPr>
        <p:spPr>
          <a:xfrm>
            <a:off x="1759287" y="798881"/>
            <a:ext cx="8673427" cy="1048945"/>
          </a:xfrm>
        </p:spPr>
        <p:txBody>
          <a:bodyPr>
            <a:normAutofit/>
          </a:bodyPr>
          <a:lstStyle/>
          <a:p>
            <a:r>
              <a:rPr lang="en-US">
                <a:solidFill>
                  <a:schemeClr val="tx1"/>
                </a:solidFill>
              </a:rPr>
              <a:t>Improvements for Future</a:t>
            </a:r>
          </a:p>
        </p:txBody>
      </p:sp>
      <p:graphicFrame>
        <p:nvGraphicFramePr>
          <p:cNvPr id="5" name="Content Placeholder 2">
            <a:extLst>
              <a:ext uri="{FF2B5EF4-FFF2-40B4-BE49-F238E27FC236}">
                <a16:creationId xmlns:a16="http://schemas.microsoft.com/office/drawing/2014/main" id="{52F8029A-BAC4-4D7B-85F0-1AADF348B65F}"/>
              </a:ext>
            </a:extLst>
          </p:cNvPr>
          <p:cNvGraphicFramePr>
            <a:graphicFrameLocks noGrp="1"/>
          </p:cNvGraphicFramePr>
          <p:nvPr>
            <p:ph idx="1"/>
            <p:extLst>
              <p:ext uri="{D42A27DB-BD31-4B8C-83A1-F6EECF244321}">
                <p14:modId xmlns:p14="http://schemas.microsoft.com/office/powerpoint/2010/main" val="18239644"/>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90468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82413CC-69E6-4BDA-A88D-E4EF8F9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4F1F7357-8633-4CE7-BF80-475EE8A2FA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7" name="Freeform 5">
              <a:extLst>
                <a:ext uri="{FF2B5EF4-FFF2-40B4-BE49-F238E27FC236}">
                  <a16:creationId xmlns:a16="http://schemas.microsoft.com/office/drawing/2014/main" id="{E402FE4E-C12D-497C-AF81-F08E4E02B4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59247B10-170D-4E62-849A-38FCB43C6A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89A587A7-1BEF-45AA-9EFC-6558A8749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AC25B5A1-6EF7-44EC-A2F0-1EDC96A79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80B8582C-7E17-4115-9FF1-979C8405CB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F6C4AB66-7A18-4E51-935B-237F4CA827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1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CDF12911-A240-4580-8788-0C49DB1FE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EAE0F5DE-442D-4F6C-B02C-2568ED195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4F24A002-AFDE-4034-85BE-CBF005AE9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14">
              <a:extLst>
                <a:ext uri="{FF2B5EF4-FFF2-40B4-BE49-F238E27FC236}">
                  <a16:creationId xmlns:a16="http://schemas.microsoft.com/office/drawing/2014/main" id="{36F0721E-B4B0-4A6C-A92C-F8DE92D3AC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15">
              <a:extLst>
                <a:ext uri="{FF2B5EF4-FFF2-40B4-BE49-F238E27FC236}">
                  <a16:creationId xmlns:a16="http://schemas.microsoft.com/office/drawing/2014/main" id="{54D2DC98-69F8-4F2F-9D45-BDFFA5E2BB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A636E33-DC38-40B9-B941-037E5D8603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17">
              <a:extLst>
                <a:ext uri="{FF2B5EF4-FFF2-40B4-BE49-F238E27FC236}">
                  <a16:creationId xmlns:a16="http://schemas.microsoft.com/office/drawing/2014/main" id="{03D30690-68C2-4AEC-9789-1495D97E1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18">
              <a:extLst>
                <a:ext uri="{FF2B5EF4-FFF2-40B4-BE49-F238E27FC236}">
                  <a16:creationId xmlns:a16="http://schemas.microsoft.com/office/drawing/2014/main" id="{1020B1B9-821B-49FB-BDC9-57DA08CBC3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19">
              <a:extLst>
                <a:ext uri="{FF2B5EF4-FFF2-40B4-BE49-F238E27FC236}">
                  <a16:creationId xmlns:a16="http://schemas.microsoft.com/office/drawing/2014/main" id="{720EDCE4-8B18-413F-989E-E79628E5AF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20">
              <a:extLst>
                <a:ext uri="{FF2B5EF4-FFF2-40B4-BE49-F238E27FC236}">
                  <a16:creationId xmlns:a16="http://schemas.microsoft.com/office/drawing/2014/main" id="{8563351E-0DDD-4FC8-8D0C-1E446E3C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15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21">
              <a:extLst>
                <a:ext uri="{FF2B5EF4-FFF2-40B4-BE49-F238E27FC236}">
                  <a16:creationId xmlns:a16="http://schemas.microsoft.com/office/drawing/2014/main" id="{15E8B705-64E7-4513-B3CB-BF46C35732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15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Freeform 22">
              <a:extLst>
                <a:ext uri="{FF2B5EF4-FFF2-40B4-BE49-F238E27FC236}">
                  <a16:creationId xmlns:a16="http://schemas.microsoft.com/office/drawing/2014/main" id="{30DAEE1C-EBB5-47F5-9E76-564FCFDBF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23">
              <a:extLst>
                <a:ext uri="{FF2B5EF4-FFF2-40B4-BE49-F238E27FC236}">
                  <a16:creationId xmlns:a16="http://schemas.microsoft.com/office/drawing/2014/main" id="{EDB255E9-A3E2-4098-99A1-FE38FAD15D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24">
              <a:extLst>
                <a:ext uri="{FF2B5EF4-FFF2-40B4-BE49-F238E27FC236}">
                  <a16:creationId xmlns:a16="http://schemas.microsoft.com/office/drawing/2014/main" id="{D2507F2A-27AF-4833-8273-5FC9A98863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25">
              <a:extLst>
                <a:ext uri="{FF2B5EF4-FFF2-40B4-BE49-F238E27FC236}">
                  <a16:creationId xmlns:a16="http://schemas.microsoft.com/office/drawing/2014/main" id="{8DFB8904-0CB8-45AD-ABD2-F7A582365E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0EF70CD6-B6F4-DE42-8679-E161B8C41C26}"/>
              </a:ext>
            </a:extLst>
          </p:cNvPr>
          <p:cNvSpPr>
            <a:spLocks noGrp="1"/>
          </p:cNvSpPr>
          <p:nvPr>
            <p:ph type="title"/>
          </p:nvPr>
        </p:nvSpPr>
        <p:spPr>
          <a:xfrm>
            <a:off x="1759287" y="798881"/>
            <a:ext cx="8673427" cy="1048945"/>
          </a:xfrm>
        </p:spPr>
        <p:txBody>
          <a:bodyPr>
            <a:normAutofit/>
          </a:bodyPr>
          <a:lstStyle/>
          <a:p>
            <a:r>
              <a:rPr lang="en-US">
                <a:solidFill>
                  <a:schemeClr val="tx1"/>
                </a:solidFill>
              </a:rPr>
              <a:t>Conclusion</a:t>
            </a:r>
          </a:p>
        </p:txBody>
      </p:sp>
      <p:graphicFrame>
        <p:nvGraphicFramePr>
          <p:cNvPr id="39" name="Content Placeholder 2">
            <a:extLst>
              <a:ext uri="{FF2B5EF4-FFF2-40B4-BE49-F238E27FC236}">
                <a16:creationId xmlns:a16="http://schemas.microsoft.com/office/drawing/2014/main" id="{7992FC3B-6EB9-45CD-B9A0-57376A657C01}"/>
              </a:ext>
            </a:extLst>
          </p:cNvPr>
          <p:cNvGraphicFramePr>
            <a:graphicFrameLocks noGrp="1"/>
          </p:cNvGraphicFramePr>
          <p:nvPr>
            <p:ph idx="1"/>
            <p:extLst>
              <p:ext uri="{D42A27DB-BD31-4B8C-83A1-F6EECF244321}">
                <p14:modId xmlns:p14="http://schemas.microsoft.com/office/powerpoint/2010/main" val="445658858"/>
              </p:ext>
            </p:extLst>
          </p:nvPr>
        </p:nvGraphicFramePr>
        <p:xfrm>
          <a:off x="807722" y="1990976"/>
          <a:ext cx="10576558" cy="41754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186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68D903-F26B-46F9-911C-92FEC6A69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8E6E148-E023-4954-86E3-30141DFB5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1" name="Freeform 5">
              <a:extLst>
                <a:ext uri="{FF2B5EF4-FFF2-40B4-BE49-F238E27FC236}">
                  <a16:creationId xmlns:a16="http://schemas.microsoft.com/office/drawing/2014/main" id="{0D3F982F-CC17-4661-8EAF-7BC5E6735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2" name="Freeform 6">
              <a:extLst>
                <a:ext uri="{FF2B5EF4-FFF2-40B4-BE49-F238E27FC236}">
                  <a16:creationId xmlns:a16="http://schemas.microsoft.com/office/drawing/2014/main" id="{90D37B37-763F-44D7-AEBC-44893638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3" name="Freeform 7">
              <a:extLst>
                <a:ext uri="{FF2B5EF4-FFF2-40B4-BE49-F238E27FC236}">
                  <a16:creationId xmlns:a16="http://schemas.microsoft.com/office/drawing/2014/main" id="{37E4608D-34B6-48E2-8243-67D04B36F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4" name="Freeform 8">
              <a:extLst>
                <a:ext uri="{FF2B5EF4-FFF2-40B4-BE49-F238E27FC236}">
                  <a16:creationId xmlns:a16="http://schemas.microsoft.com/office/drawing/2014/main" id="{F40C4AC8-50E7-49B1-8864-2CE866701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5" name="Freeform 9">
              <a:extLst>
                <a:ext uri="{FF2B5EF4-FFF2-40B4-BE49-F238E27FC236}">
                  <a16:creationId xmlns:a16="http://schemas.microsoft.com/office/drawing/2014/main" id="{8B74515D-097E-4D6D-9614-3EE424776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6" name="Freeform 10">
              <a:extLst>
                <a:ext uri="{FF2B5EF4-FFF2-40B4-BE49-F238E27FC236}">
                  <a16:creationId xmlns:a16="http://schemas.microsoft.com/office/drawing/2014/main" id="{B01B715E-8AF8-4069-AFF6-C4731F0C3B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7" name="Freeform 11">
              <a:extLst>
                <a:ext uri="{FF2B5EF4-FFF2-40B4-BE49-F238E27FC236}">
                  <a16:creationId xmlns:a16="http://schemas.microsoft.com/office/drawing/2014/main" id="{E1E01D11-2228-4016-AD29-65D1C6DB2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8" name="Freeform 12">
              <a:extLst>
                <a:ext uri="{FF2B5EF4-FFF2-40B4-BE49-F238E27FC236}">
                  <a16:creationId xmlns:a16="http://schemas.microsoft.com/office/drawing/2014/main" id="{1459FE25-5A43-4BCE-B99B-4F40DE8A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9" name="Freeform 13">
              <a:extLst>
                <a:ext uri="{FF2B5EF4-FFF2-40B4-BE49-F238E27FC236}">
                  <a16:creationId xmlns:a16="http://schemas.microsoft.com/office/drawing/2014/main" id="{3B23074C-316F-47BD-8C6B-EC2FF4952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20" name="Freeform 14">
              <a:extLst>
                <a:ext uri="{FF2B5EF4-FFF2-40B4-BE49-F238E27FC236}">
                  <a16:creationId xmlns:a16="http://schemas.microsoft.com/office/drawing/2014/main" id="{A8080108-D92A-4D64-AFA7-DCCBAF669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1" name="Freeform 15">
              <a:extLst>
                <a:ext uri="{FF2B5EF4-FFF2-40B4-BE49-F238E27FC236}">
                  <a16:creationId xmlns:a16="http://schemas.microsoft.com/office/drawing/2014/main" id="{4CDA9133-E392-4602-8F72-342B0F2B1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2" name="Freeform 16">
              <a:extLst>
                <a:ext uri="{FF2B5EF4-FFF2-40B4-BE49-F238E27FC236}">
                  <a16:creationId xmlns:a16="http://schemas.microsoft.com/office/drawing/2014/main" id="{41574FAC-64B1-48BF-9962-5F1D6F293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3" name="Freeform 17">
              <a:extLst>
                <a:ext uri="{FF2B5EF4-FFF2-40B4-BE49-F238E27FC236}">
                  <a16:creationId xmlns:a16="http://schemas.microsoft.com/office/drawing/2014/main" id="{3C0763C8-12E2-42A2-96FE-5731CDF29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4" name="Freeform 18">
              <a:extLst>
                <a:ext uri="{FF2B5EF4-FFF2-40B4-BE49-F238E27FC236}">
                  <a16:creationId xmlns:a16="http://schemas.microsoft.com/office/drawing/2014/main" id="{FA456C9D-7219-467B-B2AD-D5789A7D2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5" name="Freeform 19">
              <a:extLst>
                <a:ext uri="{FF2B5EF4-FFF2-40B4-BE49-F238E27FC236}">
                  <a16:creationId xmlns:a16="http://schemas.microsoft.com/office/drawing/2014/main" id="{77284864-DE74-4A45-AD93-F63035040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6" name="Freeform 20">
              <a:extLst>
                <a:ext uri="{FF2B5EF4-FFF2-40B4-BE49-F238E27FC236}">
                  <a16:creationId xmlns:a16="http://schemas.microsoft.com/office/drawing/2014/main" id="{2ECA1844-43F9-45F6-B52D-4854DBC48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7" name="Freeform 21">
              <a:extLst>
                <a:ext uri="{FF2B5EF4-FFF2-40B4-BE49-F238E27FC236}">
                  <a16:creationId xmlns:a16="http://schemas.microsoft.com/office/drawing/2014/main" id="{F9ECEA64-1836-4323-A0A3-D4F829112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8" name="Freeform 22">
              <a:extLst>
                <a:ext uri="{FF2B5EF4-FFF2-40B4-BE49-F238E27FC236}">
                  <a16:creationId xmlns:a16="http://schemas.microsoft.com/office/drawing/2014/main" id="{950F914B-7F44-4D5A-97BB-4BE453F4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9" name="Freeform 23">
              <a:extLst>
                <a:ext uri="{FF2B5EF4-FFF2-40B4-BE49-F238E27FC236}">
                  <a16:creationId xmlns:a16="http://schemas.microsoft.com/office/drawing/2014/main" id="{A3EFB651-6736-424B-995D-48C4B0E5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31" name="Group 30">
            <a:extLst>
              <a:ext uri="{FF2B5EF4-FFF2-40B4-BE49-F238E27FC236}">
                <a16:creationId xmlns:a16="http://schemas.microsoft.com/office/drawing/2014/main" id="{1FB4E014-64CE-4D11-A129-94A1893FA6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DFBDC1C1-8061-451F-8181-9F0402645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C35F105D-10BD-4664-8966-82DC76172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6C9E557E-56E2-4C47-BB57-B5D2A4FB3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ABBFAE0-E709-6542-A92D-FE77CE433426}"/>
              </a:ext>
            </a:extLst>
          </p:cNvPr>
          <p:cNvSpPr>
            <a:spLocks noGrp="1"/>
          </p:cNvSpPr>
          <p:nvPr>
            <p:ph type="ctrTitle"/>
          </p:nvPr>
        </p:nvSpPr>
        <p:spPr>
          <a:xfrm>
            <a:off x="1759236" y="2075504"/>
            <a:ext cx="8679915" cy="1748729"/>
          </a:xfrm>
        </p:spPr>
        <p:txBody>
          <a:bodyPr>
            <a:normAutofit/>
          </a:bodyPr>
          <a:lstStyle/>
          <a:p>
            <a:r>
              <a:rPr lang="en-US" sz="5000"/>
              <a:t>Thank you for listening.</a:t>
            </a:r>
          </a:p>
        </p:txBody>
      </p:sp>
      <p:sp>
        <p:nvSpPr>
          <p:cNvPr id="4" name="TextBox 3">
            <a:extLst>
              <a:ext uri="{FF2B5EF4-FFF2-40B4-BE49-F238E27FC236}">
                <a16:creationId xmlns:a16="http://schemas.microsoft.com/office/drawing/2014/main" id="{8D59A4F3-5AF3-7A4A-AD7A-A34FDEF3502E}"/>
              </a:ext>
            </a:extLst>
          </p:cNvPr>
          <p:cNvSpPr txBox="1"/>
          <p:nvPr/>
        </p:nvSpPr>
        <p:spPr>
          <a:xfrm>
            <a:off x="4486275" y="3043238"/>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6456222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11">
            <a:extLst>
              <a:ext uri="{FF2B5EF4-FFF2-40B4-BE49-F238E27FC236}">
                <a16:creationId xmlns:a16="http://schemas.microsoft.com/office/drawing/2014/main" id="{17C4610E-9C18-467B-BF10-BE6A974CC3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13" name="Freeform 5">
              <a:extLst>
                <a:ext uri="{FF2B5EF4-FFF2-40B4-BE49-F238E27FC236}">
                  <a16:creationId xmlns:a16="http://schemas.microsoft.com/office/drawing/2014/main" id="{296DF307-344E-4E9B-A7AA-8139E450D1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6">
              <a:extLst>
                <a:ext uri="{FF2B5EF4-FFF2-40B4-BE49-F238E27FC236}">
                  <a16:creationId xmlns:a16="http://schemas.microsoft.com/office/drawing/2014/main" id="{E263CC2D-ACFB-4EB3-ADF9-CD82BC842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2" name="Freeform 7">
              <a:extLst>
                <a:ext uri="{FF2B5EF4-FFF2-40B4-BE49-F238E27FC236}">
                  <a16:creationId xmlns:a16="http://schemas.microsoft.com/office/drawing/2014/main" id="{C5366E2F-9BA0-485A-B1CA-A5E6E2E37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8">
              <a:extLst>
                <a:ext uri="{FF2B5EF4-FFF2-40B4-BE49-F238E27FC236}">
                  <a16:creationId xmlns:a16="http://schemas.microsoft.com/office/drawing/2014/main" id="{1803051E-7C26-4F53-8293-B4EAED4212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9">
              <a:extLst>
                <a:ext uri="{FF2B5EF4-FFF2-40B4-BE49-F238E27FC236}">
                  <a16:creationId xmlns:a16="http://schemas.microsoft.com/office/drawing/2014/main" id="{D10888CD-E496-4116-9C45-CF4F17ADE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0">
              <a:extLst>
                <a:ext uri="{FF2B5EF4-FFF2-40B4-BE49-F238E27FC236}">
                  <a16:creationId xmlns:a16="http://schemas.microsoft.com/office/drawing/2014/main" id="{0A42DA8F-DA3D-43E9-A184-E0F6C133A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1">
              <a:extLst>
                <a:ext uri="{FF2B5EF4-FFF2-40B4-BE49-F238E27FC236}">
                  <a16:creationId xmlns:a16="http://schemas.microsoft.com/office/drawing/2014/main" id="{473EAD31-7AA3-49B7-ADD6-C13FF0F14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2">
              <a:extLst>
                <a:ext uri="{FF2B5EF4-FFF2-40B4-BE49-F238E27FC236}">
                  <a16:creationId xmlns:a16="http://schemas.microsoft.com/office/drawing/2014/main" id="{2BBB7CDF-BA2E-451F-9201-CF2B6FEAE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3">
              <a:extLst>
                <a:ext uri="{FF2B5EF4-FFF2-40B4-BE49-F238E27FC236}">
                  <a16:creationId xmlns:a16="http://schemas.microsoft.com/office/drawing/2014/main" id="{84809EF2-CD0D-4BC3-ABC7-E7E312A1D7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2" name="Freeform 14">
              <a:extLst>
                <a:ext uri="{FF2B5EF4-FFF2-40B4-BE49-F238E27FC236}">
                  <a16:creationId xmlns:a16="http://schemas.microsoft.com/office/drawing/2014/main" id="{11D2D6C5-637B-4AFE-97F4-D4E48A6134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15">
              <a:extLst>
                <a:ext uri="{FF2B5EF4-FFF2-40B4-BE49-F238E27FC236}">
                  <a16:creationId xmlns:a16="http://schemas.microsoft.com/office/drawing/2014/main" id="{F841B2C5-57F5-4FE6-B4D4-EBB3F30881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4" name="Freeform 16">
              <a:extLst>
                <a:ext uri="{FF2B5EF4-FFF2-40B4-BE49-F238E27FC236}">
                  <a16:creationId xmlns:a16="http://schemas.microsoft.com/office/drawing/2014/main" id="{B4822A39-2A52-4B2C-9319-BEFC526DB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5" name="Freeform 17">
              <a:extLst>
                <a:ext uri="{FF2B5EF4-FFF2-40B4-BE49-F238E27FC236}">
                  <a16:creationId xmlns:a16="http://schemas.microsoft.com/office/drawing/2014/main" id="{4E469692-E783-4950-8DEC-3A1FD3978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8">
              <a:extLst>
                <a:ext uri="{FF2B5EF4-FFF2-40B4-BE49-F238E27FC236}">
                  <a16:creationId xmlns:a16="http://schemas.microsoft.com/office/drawing/2014/main" id="{012909CD-3254-41E5-B8BB-0F2D7CE0D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9">
              <a:extLst>
                <a:ext uri="{FF2B5EF4-FFF2-40B4-BE49-F238E27FC236}">
                  <a16:creationId xmlns:a16="http://schemas.microsoft.com/office/drawing/2014/main" id="{93E7648E-861E-4503-AEDC-56C4EC50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20">
              <a:extLst>
                <a:ext uri="{FF2B5EF4-FFF2-40B4-BE49-F238E27FC236}">
                  <a16:creationId xmlns:a16="http://schemas.microsoft.com/office/drawing/2014/main" id="{F9C72257-EBD0-4D1C-A32C-D84644687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1">
              <a:extLst>
                <a:ext uri="{FF2B5EF4-FFF2-40B4-BE49-F238E27FC236}">
                  <a16:creationId xmlns:a16="http://schemas.microsoft.com/office/drawing/2014/main" id="{87BB2CBB-9C22-4E28-AB86-DC92AEE2D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2">
              <a:extLst>
                <a:ext uri="{FF2B5EF4-FFF2-40B4-BE49-F238E27FC236}">
                  <a16:creationId xmlns:a16="http://schemas.microsoft.com/office/drawing/2014/main" id="{F85B3053-8D9F-410A-80C2-7960DDEA6A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23">
              <a:extLst>
                <a:ext uri="{FF2B5EF4-FFF2-40B4-BE49-F238E27FC236}">
                  <a16:creationId xmlns:a16="http://schemas.microsoft.com/office/drawing/2014/main" id="{E8FF5DA7-6E72-41F1-A54C-EAF440A27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A899734C-500F-4274-9854-8BFA14A1D7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4" name="Rectangle 33">
              <a:extLst>
                <a:ext uri="{FF2B5EF4-FFF2-40B4-BE49-F238E27FC236}">
                  <a16:creationId xmlns:a16="http://schemas.microsoft.com/office/drawing/2014/main" id="{FF07BF51-2934-47AD-A415-7400882F1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34">
              <a:extLst>
                <a:ext uri="{FF2B5EF4-FFF2-40B4-BE49-F238E27FC236}">
                  <a16:creationId xmlns:a16="http://schemas.microsoft.com/office/drawing/2014/main" id="{DD6E3DF0-EDC0-458B-9C5B-911814F0A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5D0824B1-47C9-4504-99FB-CB1505197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useBgFill="1">
        <p:nvSpPr>
          <p:cNvPr id="68" name="Rectangle 37">
            <a:extLst>
              <a:ext uri="{FF2B5EF4-FFF2-40B4-BE49-F238E27FC236}">
                <a16:creationId xmlns:a16="http://schemas.microsoft.com/office/drawing/2014/main" id="{1376FE6E-3875-4BA3-BFD3-1C83AE033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DF80DFC-0DAA-4D9C-8708-26E7744A4B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1" name="Freeform 5">
              <a:extLst>
                <a:ext uri="{FF2B5EF4-FFF2-40B4-BE49-F238E27FC236}">
                  <a16:creationId xmlns:a16="http://schemas.microsoft.com/office/drawing/2014/main" id="{7E93B5CF-DC1B-4064-90CA-0640ACCBB4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487309AD-9F54-464C-9D5C-F9150E22CE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6BC9C62A-C653-4416-B29F-2B8637B751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8E22D742-5156-4D69-B462-2E99F39FF6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D61B1907-60B8-4FC1-98EA-DEB3F1DAC7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F14EF8A0-ED07-4B22-8F80-7513143E7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550E6AEB-8B09-481B-B233-A8D35A885A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BC1C3702-CA3C-4D58-AA87-0A1981493B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2B883B1C-B586-4A3F-9E1B-EF85AF6AFB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9297B2A8-7568-46B9-ACCF-30568CF41D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5C254FE3-EC1A-44F0-B752-2354791B6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E16AC1BB-5503-4804-99EE-E958D42C3B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60687E84-3245-4B30-9488-74D33E9E58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EDF0E227-412B-4AFB-952B-21EE1EC507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D0D51459-1816-4501-BFB8-11D89FCE7A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EEF2FE98-05EB-4725-ACCF-C52D5DF977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36AE0C8D-3882-4E4C-8B0A-D2BF187A04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26FB5F9D-B512-421F-8071-88C3599589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C6E4F7F4-DB5A-47A2-8745-C154D0E93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1" name="Rectangle 60">
            <a:extLst>
              <a:ext uri="{FF2B5EF4-FFF2-40B4-BE49-F238E27FC236}">
                <a16:creationId xmlns:a16="http://schemas.microsoft.com/office/drawing/2014/main" id="{65AB87A9-8B9A-4793-87D4-AE126DADD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80" y="-6706"/>
            <a:ext cx="6749049" cy="6871125"/>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Content Placeholder 3" descr="A picture containing text, map&#10;&#10;Description automatically generated">
            <a:extLst>
              <a:ext uri="{FF2B5EF4-FFF2-40B4-BE49-F238E27FC236}">
                <a16:creationId xmlns:a16="http://schemas.microsoft.com/office/drawing/2014/main" id="{6660C08C-4561-D144-BF7E-AE33AB9A999D}"/>
              </a:ext>
            </a:extLst>
          </p:cNvPr>
          <p:cNvPicPr>
            <a:picLocks noGrp="1" noChangeAspect="1"/>
          </p:cNvPicPr>
          <p:nvPr>
            <p:ph idx="1"/>
          </p:nvPr>
        </p:nvPicPr>
        <p:blipFill>
          <a:blip r:embed="rId2"/>
          <a:stretch>
            <a:fillRect/>
          </a:stretch>
        </p:blipFill>
        <p:spPr>
          <a:xfrm>
            <a:off x="666837" y="323648"/>
            <a:ext cx="5414406" cy="6223456"/>
          </a:xfrm>
          <a:prstGeom prst="rect">
            <a:avLst/>
          </a:prstGeom>
          <a:ln w="9525">
            <a:noFill/>
          </a:ln>
        </p:spPr>
      </p:pic>
      <p:grpSp>
        <p:nvGrpSpPr>
          <p:cNvPr id="63" name="Group 62">
            <a:extLst>
              <a:ext uri="{FF2B5EF4-FFF2-40B4-BE49-F238E27FC236}">
                <a16:creationId xmlns:a16="http://schemas.microsoft.com/office/drawing/2014/main" id="{737607C9-4B59-4CB6-AE2D-C25102D553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62312" y="1186483"/>
            <a:ext cx="3822597" cy="4477933"/>
            <a:chOff x="807084" y="1186483"/>
            <a:chExt cx="3822597" cy="4477933"/>
          </a:xfrm>
        </p:grpSpPr>
        <p:sp>
          <p:nvSpPr>
            <p:cNvPr id="64" name="Rectangle 63">
              <a:extLst>
                <a:ext uri="{FF2B5EF4-FFF2-40B4-BE49-F238E27FC236}">
                  <a16:creationId xmlns:a16="http://schemas.microsoft.com/office/drawing/2014/main" id="{91458B88-1946-4006-9355-59CDC73C0B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531" y="1186483"/>
              <a:ext cx="3821702"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39">
              <a:extLst>
                <a:ext uri="{FF2B5EF4-FFF2-40B4-BE49-F238E27FC236}">
                  <a16:creationId xmlns:a16="http://schemas.microsoft.com/office/drawing/2014/main" id="{E93D5CDB-D8FE-4E91-A168-F8A5603DC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514766"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1EE5B02-AD0B-4340-AD50-196911128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7084" y="1991156"/>
              <a:ext cx="382259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F2C1A92-D339-DC46-BA9B-888A82CD849E}"/>
              </a:ext>
            </a:extLst>
          </p:cNvPr>
          <p:cNvSpPr>
            <a:spLocks noGrp="1"/>
          </p:cNvSpPr>
          <p:nvPr>
            <p:ph type="title"/>
          </p:nvPr>
        </p:nvSpPr>
        <p:spPr>
          <a:xfrm>
            <a:off x="7645854" y="2537474"/>
            <a:ext cx="3654569" cy="2042725"/>
          </a:xfrm>
        </p:spPr>
        <p:txBody>
          <a:bodyPr vert="horz" lIns="228600" tIns="228600" rIns="228600" bIns="0" rtlCol="0" anchor="b">
            <a:normAutofit/>
          </a:bodyPr>
          <a:lstStyle/>
          <a:p>
            <a:pPr>
              <a:lnSpc>
                <a:spcPct val="80000"/>
              </a:lnSpc>
            </a:pPr>
            <a:r>
              <a:rPr lang="en-US" sz="4600"/>
              <a:t>Dependency Graph for Emulator</a:t>
            </a:r>
          </a:p>
        </p:txBody>
      </p:sp>
    </p:spTree>
    <p:extLst>
      <p:ext uri="{BB962C8B-B14F-4D97-AF65-F5344CB8AC3E}">
        <p14:creationId xmlns:p14="http://schemas.microsoft.com/office/powerpoint/2010/main" val="111088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93DC-3F73-41F9-B998-96A3BD58B40C}"/>
              </a:ext>
            </a:extLst>
          </p:cNvPr>
          <p:cNvSpPr>
            <a:spLocks noGrp="1"/>
          </p:cNvSpPr>
          <p:nvPr>
            <p:ph type="title"/>
          </p:nvPr>
        </p:nvSpPr>
        <p:spPr/>
        <p:txBody>
          <a:bodyPr/>
          <a:lstStyle/>
          <a:p>
            <a:r>
              <a:rPr lang="en-US"/>
              <a:t>Issues</a:t>
            </a:r>
          </a:p>
        </p:txBody>
      </p:sp>
      <p:pic>
        <p:nvPicPr>
          <p:cNvPr id="7" name="Picture 7" descr="A screen shot of a computer&#10;&#10;Description generated with very high confidence">
            <a:extLst>
              <a:ext uri="{FF2B5EF4-FFF2-40B4-BE49-F238E27FC236}">
                <a16:creationId xmlns:a16="http://schemas.microsoft.com/office/drawing/2014/main" id="{995B91FE-E2E2-4FDA-8BDB-E0E850C4C5BF}"/>
              </a:ext>
            </a:extLst>
          </p:cNvPr>
          <p:cNvPicPr>
            <a:picLocks noGrp="1" noChangeAspect="1"/>
          </p:cNvPicPr>
          <p:nvPr>
            <p:ph sz="half" idx="2"/>
          </p:nvPr>
        </p:nvPicPr>
        <p:blipFill>
          <a:blip r:embed="rId2"/>
          <a:stretch>
            <a:fillRect/>
          </a:stretch>
        </p:blipFill>
        <p:spPr>
          <a:xfrm>
            <a:off x="5626292" y="803589"/>
            <a:ext cx="5173678" cy="2366122"/>
          </a:xfrm>
          <a:prstGeom prst="rect">
            <a:avLst/>
          </a:prstGeom>
        </p:spPr>
      </p:pic>
      <p:sp>
        <p:nvSpPr>
          <p:cNvPr id="6" name="Content Placeholder 5">
            <a:extLst>
              <a:ext uri="{FF2B5EF4-FFF2-40B4-BE49-F238E27FC236}">
                <a16:creationId xmlns:a16="http://schemas.microsoft.com/office/drawing/2014/main" id="{855301BA-D415-4EC3-B0EA-FDF167C4FC3C}"/>
              </a:ext>
            </a:extLst>
          </p:cNvPr>
          <p:cNvSpPr>
            <a:spLocks noGrp="1"/>
          </p:cNvSpPr>
          <p:nvPr>
            <p:ph sz="quarter" idx="4"/>
          </p:nvPr>
        </p:nvSpPr>
        <p:spPr>
          <a:xfrm>
            <a:off x="5118447" y="3452608"/>
            <a:ext cx="6265588" cy="2603139"/>
          </a:xfrm>
        </p:spPr>
        <p:txBody>
          <a:bodyPr vert="horz" lIns="91440" tIns="45720" rIns="91440" bIns="45720" rtlCol="0" anchor="t">
            <a:normAutofit/>
          </a:bodyPr>
          <a:lstStyle/>
          <a:p>
            <a:r>
              <a:rPr lang="en-US"/>
              <a:t>When dealing with tests which would manipulate memory in a position not beginning at the start of a 32 bit word, we would encounter failures</a:t>
            </a:r>
          </a:p>
          <a:p>
            <a:r>
              <a:rPr lang="en-US"/>
              <a:t>This was remedied by making memory temporarily byte addressable and assigning memory in individual bytes.</a:t>
            </a:r>
          </a:p>
        </p:txBody>
      </p:sp>
    </p:spTree>
    <p:extLst>
      <p:ext uri="{BB962C8B-B14F-4D97-AF65-F5344CB8AC3E}">
        <p14:creationId xmlns:p14="http://schemas.microsoft.com/office/powerpoint/2010/main" val="1554975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F68D903-F26B-46F9-911C-92FEC6A69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8E6E148-E023-4954-86E3-30141DFB5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a:noFill/>
        </p:grpSpPr>
        <p:sp>
          <p:nvSpPr>
            <p:cNvPr id="11" name="Freeform 5">
              <a:extLst>
                <a:ext uri="{FF2B5EF4-FFF2-40B4-BE49-F238E27FC236}">
                  <a16:creationId xmlns:a16="http://schemas.microsoft.com/office/drawing/2014/main" id="{0D3F982F-CC17-4661-8EAF-7BC5E6735A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17000"/>
                </a:schemeClr>
              </a:solidFill>
              <a:prstDash val="solid"/>
              <a:miter lim="800000"/>
              <a:headEnd/>
              <a:tailEnd/>
            </a:ln>
          </p:spPr>
        </p:sp>
        <p:sp>
          <p:nvSpPr>
            <p:cNvPr id="12" name="Freeform 6">
              <a:extLst>
                <a:ext uri="{FF2B5EF4-FFF2-40B4-BE49-F238E27FC236}">
                  <a16:creationId xmlns:a16="http://schemas.microsoft.com/office/drawing/2014/main" id="{90D37B37-763F-44D7-AEBC-44893638DA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p:spPr>
        </p:sp>
        <p:sp>
          <p:nvSpPr>
            <p:cNvPr id="13" name="Freeform 7">
              <a:extLst>
                <a:ext uri="{FF2B5EF4-FFF2-40B4-BE49-F238E27FC236}">
                  <a16:creationId xmlns:a16="http://schemas.microsoft.com/office/drawing/2014/main" id="{37E4608D-34B6-48E2-8243-67D04B36F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18000"/>
                </a:schemeClr>
              </a:solidFill>
              <a:prstDash val="dash"/>
              <a:miter lim="800000"/>
              <a:headEnd/>
              <a:tailEnd/>
            </a:ln>
          </p:spPr>
        </p:sp>
        <p:sp>
          <p:nvSpPr>
            <p:cNvPr id="14" name="Freeform 8">
              <a:extLst>
                <a:ext uri="{FF2B5EF4-FFF2-40B4-BE49-F238E27FC236}">
                  <a16:creationId xmlns:a16="http://schemas.microsoft.com/office/drawing/2014/main" id="{F40C4AC8-50E7-49B1-8864-2CE866701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15000"/>
                </a:schemeClr>
              </a:solidFill>
              <a:prstDash val="solid"/>
              <a:miter lim="800000"/>
              <a:headEnd/>
              <a:tailEnd/>
            </a:ln>
          </p:spPr>
        </p:sp>
        <p:sp>
          <p:nvSpPr>
            <p:cNvPr id="15" name="Freeform 9">
              <a:extLst>
                <a:ext uri="{FF2B5EF4-FFF2-40B4-BE49-F238E27FC236}">
                  <a16:creationId xmlns:a16="http://schemas.microsoft.com/office/drawing/2014/main" id="{8B74515D-097E-4D6D-9614-3EE424776F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15000"/>
                </a:schemeClr>
              </a:solidFill>
              <a:prstDash val="solid"/>
              <a:miter lim="800000"/>
              <a:headEnd/>
              <a:tailEnd/>
            </a:ln>
          </p:spPr>
        </p:sp>
        <p:sp>
          <p:nvSpPr>
            <p:cNvPr id="16" name="Freeform 10">
              <a:extLst>
                <a:ext uri="{FF2B5EF4-FFF2-40B4-BE49-F238E27FC236}">
                  <a16:creationId xmlns:a16="http://schemas.microsoft.com/office/drawing/2014/main" id="{B01B715E-8AF8-4069-AFF6-C4731F0C3B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14000"/>
                </a:schemeClr>
              </a:solidFill>
              <a:prstDash val="solid"/>
              <a:miter lim="800000"/>
              <a:headEnd/>
              <a:tailEnd/>
            </a:ln>
          </p:spPr>
        </p:sp>
        <p:sp>
          <p:nvSpPr>
            <p:cNvPr id="17" name="Freeform 11">
              <a:extLst>
                <a:ext uri="{FF2B5EF4-FFF2-40B4-BE49-F238E27FC236}">
                  <a16:creationId xmlns:a16="http://schemas.microsoft.com/office/drawing/2014/main" id="{E1E01D11-2228-4016-AD29-65D1C6DB26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13000"/>
                </a:schemeClr>
              </a:solidFill>
              <a:prstDash val="solid"/>
              <a:miter lim="800000"/>
              <a:headEnd/>
              <a:tailEnd/>
            </a:ln>
          </p:spPr>
        </p:sp>
        <p:sp>
          <p:nvSpPr>
            <p:cNvPr id="18" name="Freeform 12">
              <a:extLst>
                <a:ext uri="{FF2B5EF4-FFF2-40B4-BE49-F238E27FC236}">
                  <a16:creationId xmlns:a16="http://schemas.microsoft.com/office/drawing/2014/main" id="{1459FE25-5A43-4BCE-B99B-4F40DE8A4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13000"/>
                </a:schemeClr>
              </a:solidFill>
              <a:prstDash val="solid"/>
              <a:miter lim="800000"/>
              <a:headEnd/>
              <a:tailEnd/>
            </a:ln>
          </p:spPr>
        </p:sp>
        <p:sp>
          <p:nvSpPr>
            <p:cNvPr id="19" name="Freeform 13">
              <a:extLst>
                <a:ext uri="{FF2B5EF4-FFF2-40B4-BE49-F238E27FC236}">
                  <a16:creationId xmlns:a16="http://schemas.microsoft.com/office/drawing/2014/main" id="{3B23074C-316F-47BD-8C6B-EC2FF4952F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12000"/>
                </a:schemeClr>
              </a:solidFill>
              <a:prstDash val="dash"/>
              <a:miter lim="800000"/>
              <a:headEnd/>
              <a:tailEnd/>
            </a:ln>
          </p:spPr>
        </p:sp>
        <p:sp>
          <p:nvSpPr>
            <p:cNvPr id="20" name="Freeform 14">
              <a:extLst>
                <a:ext uri="{FF2B5EF4-FFF2-40B4-BE49-F238E27FC236}">
                  <a16:creationId xmlns:a16="http://schemas.microsoft.com/office/drawing/2014/main" id="{A8080108-D92A-4D64-AFA7-DCCBAF669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12000"/>
                </a:schemeClr>
              </a:solidFill>
              <a:prstDash val="dash"/>
              <a:miter lim="800000"/>
              <a:headEnd/>
              <a:tailEnd/>
            </a:ln>
          </p:spPr>
        </p:sp>
        <p:sp>
          <p:nvSpPr>
            <p:cNvPr id="21" name="Freeform 15">
              <a:extLst>
                <a:ext uri="{FF2B5EF4-FFF2-40B4-BE49-F238E27FC236}">
                  <a16:creationId xmlns:a16="http://schemas.microsoft.com/office/drawing/2014/main" id="{4CDA9133-E392-4602-8F72-342B0F2B1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12000"/>
                </a:schemeClr>
              </a:solidFill>
              <a:prstDash val="dashDot"/>
              <a:miter lim="800000"/>
              <a:headEnd/>
              <a:tailEnd/>
            </a:ln>
          </p:spPr>
        </p:sp>
        <p:sp>
          <p:nvSpPr>
            <p:cNvPr id="22" name="Freeform 16">
              <a:extLst>
                <a:ext uri="{FF2B5EF4-FFF2-40B4-BE49-F238E27FC236}">
                  <a16:creationId xmlns:a16="http://schemas.microsoft.com/office/drawing/2014/main" id="{41574FAC-64B1-48BF-9962-5F1D6F293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12000"/>
                </a:schemeClr>
              </a:solidFill>
              <a:prstDash val="dashDot"/>
              <a:miter lim="800000"/>
              <a:headEnd/>
              <a:tailEnd/>
            </a:ln>
          </p:spPr>
        </p:sp>
        <p:sp>
          <p:nvSpPr>
            <p:cNvPr id="23" name="Freeform 17">
              <a:extLst>
                <a:ext uri="{FF2B5EF4-FFF2-40B4-BE49-F238E27FC236}">
                  <a16:creationId xmlns:a16="http://schemas.microsoft.com/office/drawing/2014/main" id="{3C0763C8-12E2-42A2-96FE-5731CDF29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12000"/>
                </a:schemeClr>
              </a:solidFill>
              <a:prstDash val="solid"/>
              <a:miter lim="800000"/>
              <a:headEnd/>
              <a:tailEnd/>
            </a:ln>
          </p:spPr>
        </p:sp>
        <p:sp>
          <p:nvSpPr>
            <p:cNvPr id="24" name="Freeform 18">
              <a:extLst>
                <a:ext uri="{FF2B5EF4-FFF2-40B4-BE49-F238E27FC236}">
                  <a16:creationId xmlns:a16="http://schemas.microsoft.com/office/drawing/2014/main" id="{FA456C9D-7219-467B-B2AD-D5789A7D2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12000"/>
                </a:schemeClr>
              </a:solidFill>
              <a:prstDash val="solid"/>
              <a:miter lim="800000"/>
              <a:headEnd/>
              <a:tailEnd/>
            </a:ln>
          </p:spPr>
        </p:sp>
        <p:sp>
          <p:nvSpPr>
            <p:cNvPr id="25" name="Freeform 19">
              <a:extLst>
                <a:ext uri="{FF2B5EF4-FFF2-40B4-BE49-F238E27FC236}">
                  <a16:creationId xmlns:a16="http://schemas.microsoft.com/office/drawing/2014/main" id="{77284864-DE74-4A45-AD93-F630350402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11000"/>
                </a:schemeClr>
              </a:solidFill>
              <a:prstDash val="solid"/>
              <a:miter lim="800000"/>
              <a:headEnd/>
              <a:tailEnd/>
            </a:ln>
          </p:spPr>
        </p:sp>
        <p:sp>
          <p:nvSpPr>
            <p:cNvPr id="26" name="Freeform 20">
              <a:extLst>
                <a:ext uri="{FF2B5EF4-FFF2-40B4-BE49-F238E27FC236}">
                  <a16:creationId xmlns:a16="http://schemas.microsoft.com/office/drawing/2014/main" id="{2ECA1844-43F9-45F6-B52D-4854DBC48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11000"/>
                </a:schemeClr>
              </a:solidFill>
              <a:prstDash val="solid"/>
              <a:miter lim="800000"/>
              <a:headEnd/>
              <a:tailEnd/>
            </a:ln>
          </p:spPr>
        </p:sp>
        <p:sp>
          <p:nvSpPr>
            <p:cNvPr id="27" name="Freeform 21">
              <a:extLst>
                <a:ext uri="{FF2B5EF4-FFF2-40B4-BE49-F238E27FC236}">
                  <a16:creationId xmlns:a16="http://schemas.microsoft.com/office/drawing/2014/main" id="{F9ECEA64-1836-4323-A0A3-D4F8291120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10000"/>
                </a:schemeClr>
              </a:solidFill>
              <a:prstDash val="solid"/>
              <a:miter lim="800000"/>
              <a:headEnd/>
              <a:tailEnd/>
            </a:ln>
          </p:spPr>
        </p:sp>
        <p:sp>
          <p:nvSpPr>
            <p:cNvPr id="28" name="Freeform 22">
              <a:extLst>
                <a:ext uri="{FF2B5EF4-FFF2-40B4-BE49-F238E27FC236}">
                  <a16:creationId xmlns:a16="http://schemas.microsoft.com/office/drawing/2014/main" id="{950F914B-7F44-4D5A-97BB-4BE453F4A4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10000"/>
                </a:schemeClr>
              </a:solidFill>
              <a:prstDash val="dash"/>
              <a:miter lim="800000"/>
              <a:headEnd/>
              <a:tailEnd/>
            </a:ln>
          </p:spPr>
        </p:sp>
        <p:sp>
          <p:nvSpPr>
            <p:cNvPr id="29" name="Freeform 23">
              <a:extLst>
                <a:ext uri="{FF2B5EF4-FFF2-40B4-BE49-F238E27FC236}">
                  <a16:creationId xmlns:a16="http://schemas.microsoft.com/office/drawing/2014/main" id="{A3EFB651-6736-424B-995D-48C4B0E5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10000"/>
                </a:schemeClr>
              </a:solidFill>
              <a:prstDash val="solid"/>
              <a:miter lim="800000"/>
              <a:headEnd/>
              <a:tailEnd/>
            </a:ln>
          </p:spPr>
        </p:sp>
      </p:grpSp>
      <p:grpSp>
        <p:nvGrpSpPr>
          <p:cNvPr id="31" name="Group 30">
            <a:extLst>
              <a:ext uri="{FF2B5EF4-FFF2-40B4-BE49-F238E27FC236}">
                <a16:creationId xmlns:a16="http://schemas.microsoft.com/office/drawing/2014/main" id="{1FB4E014-64CE-4D11-A129-94A1893FA6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69293" y="1186483"/>
            <a:ext cx="8848345" cy="4477933"/>
            <a:chOff x="1669293" y="1186483"/>
            <a:chExt cx="8848345" cy="4477933"/>
          </a:xfrm>
        </p:grpSpPr>
        <p:sp>
          <p:nvSpPr>
            <p:cNvPr id="32" name="Rectangle 31">
              <a:extLst>
                <a:ext uri="{FF2B5EF4-FFF2-40B4-BE49-F238E27FC236}">
                  <a16:creationId xmlns:a16="http://schemas.microsoft.com/office/drawing/2014/main" id="{DFBDC1C1-8061-451F-8181-9F0402645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Isosceles Triangle 32">
              <a:extLst>
                <a:ext uri="{FF2B5EF4-FFF2-40B4-BE49-F238E27FC236}">
                  <a16:creationId xmlns:a16="http://schemas.microsoft.com/office/drawing/2014/main" id="{C35F105D-10BD-4664-8966-82DC761720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6C9E557E-56E2-4C47-BB57-B5D2A4FB3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3ABBFAE0-E709-6542-A92D-FE77CE433426}"/>
              </a:ext>
            </a:extLst>
          </p:cNvPr>
          <p:cNvSpPr>
            <a:spLocks noGrp="1"/>
          </p:cNvSpPr>
          <p:nvPr>
            <p:ph type="ctrTitle"/>
          </p:nvPr>
        </p:nvSpPr>
        <p:spPr>
          <a:xfrm>
            <a:off x="1759236" y="2075504"/>
            <a:ext cx="8679915" cy="1748729"/>
          </a:xfrm>
        </p:spPr>
        <p:txBody>
          <a:bodyPr>
            <a:normAutofit/>
          </a:bodyPr>
          <a:lstStyle/>
          <a:p>
            <a:r>
              <a:rPr lang="en-US"/>
              <a:t>Part II: Assembler</a:t>
            </a:r>
          </a:p>
        </p:txBody>
      </p:sp>
    </p:spTree>
    <p:extLst>
      <p:ext uri="{BB962C8B-B14F-4D97-AF65-F5344CB8AC3E}">
        <p14:creationId xmlns:p14="http://schemas.microsoft.com/office/powerpoint/2010/main" val="302597737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3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3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4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5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441717DA-E0BC-BE4F-981A-A4E61A18889A}"/>
              </a:ext>
            </a:extLst>
          </p:cNvPr>
          <p:cNvSpPr>
            <a:spLocks noGrp="1"/>
          </p:cNvSpPr>
          <p:nvPr>
            <p:ph type="title"/>
          </p:nvPr>
        </p:nvSpPr>
        <p:spPr>
          <a:xfrm>
            <a:off x="-49804" y="4915556"/>
            <a:ext cx="4107608" cy="1777829"/>
          </a:xfrm>
        </p:spPr>
        <p:txBody>
          <a:bodyPr>
            <a:normAutofit/>
          </a:bodyPr>
          <a:lstStyle/>
          <a:p>
            <a:pPr algn="r"/>
            <a:r>
              <a:rPr lang="en-US" dirty="0">
                <a:solidFill>
                  <a:schemeClr val="tx1"/>
                </a:solidFill>
              </a:rPr>
              <a:t>Implementation of Assembler</a:t>
            </a:r>
          </a:p>
        </p:txBody>
      </p:sp>
      <p:pic>
        <p:nvPicPr>
          <p:cNvPr id="4" name="Picture 3" descr="Image result for ARM">
            <a:extLst>
              <a:ext uri="{FF2B5EF4-FFF2-40B4-BE49-F238E27FC236}">
                <a16:creationId xmlns:a16="http://schemas.microsoft.com/office/drawing/2014/main" id="{180A224A-0133-B742-9B7F-89CA699FC44A}"/>
              </a:ext>
            </a:extLst>
          </p:cNvPr>
          <p:cNvPicPr/>
          <p:nvPr/>
        </p:nvPicPr>
        <p:blipFill rotWithShape="1">
          <a:blip r:embed="rId2" cstate="print">
            <a:extLst>
              <a:ext uri="{28A0092B-C50C-407E-A947-70E740481C1C}">
                <a14:useLocalDpi xmlns:a14="http://schemas.microsoft.com/office/drawing/2010/main" val="0"/>
              </a:ext>
            </a:extLst>
          </a:blip>
          <a:srcRect r="18216" b="1"/>
          <a:stretch/>
        </p:blipFill>
        <p:spPr bwMode="auto">
          <a:xfrm>
            <a:off x="20" y="-22474"/>
            <a:ext cx="12191980" cy="4621300"/>
          </a:xfrm>
          <a:custGeom>
            <a:avLst/>
            <a:gdLst>
              <a:gd name="connsiteX0" fmla="*/ 0 w 12192000"/>
              <a:gd name="connsiteY0" fmla="*/ 0 h 4621300"/>
              <a:gd name="connsiteX1" fmla="*/ 12192000 w 12192000"/>
              <a:gd name="connsiteY1" fmla="*/ 0 h 4621300"/>
              <a:gd name="connsiteX2" fmla="*/ 12192000 w 12192000"/>
              <a:gd name="connsiteY2" fmla="*/ 3104412 h 4621300"/>
              <a:gd name="connsiteX3" fmla="*/ 12192000 w 12192000"/>
              <a:gd name="connsiteY3" fmla="*/ 3296537 h 4621300"/>
              <a:gd name="connsiteX4" fmla="*/ 12192000 w 12192000"/>
              <a:gd name="connsiteY4" fmla="*/ 4272355 h 4621300"/>
              <a:gd name="connsiteX5" fmla="*/ 12113803 w 12192000"/>
              <a:gd name="connsiteY5" fmla="*/ 4280638 h 4621300"/>
              <a:gd name="connsiteX6" fmla="*/ 6753597 w 12192000"/>
              <a:gd name="connsiteY6" fmla="*/ 4604195 h 4621300"/>
              <a:gd name="connsiteX7" fmla="*/ 400746 w 12192000"/>
              <a:gd name="connsiteY7" fmla="*/ 4432852 h 4621300"/>
              <a:gd name="connsiteX8" fmla="*/ 0 w 12192000"/>
              <a:gd name="connsiteY8" fmla="*/ 4395876 h 4621300"/>
              <a:gd name="connsiteX9" fmla="*/ 0 w 12192000"/>
              <a:gd name="connsiteY9" fmla="*/ 3296537 h 4621300"/>
              <a:gd name="connsiteX10" fmla="*/ 0 w 12192000"/>
              <a:gd name="connsiteY10" fmla="*/ 3104412 h 462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21300">
                <a:moveTo>
                  <a:pt x="0" y="0"/>
                </a:moveTo>
                <a:lnTo>
                  <a:pt x="12192000" y="0"/>
                </a:lnTo>
                <a:lnTo>
                  <a:pt x="12192000" y="3104412"/>
                </a:lnTo>
                <a:lnTo>
                  <a:pt x="12192000" y="3296537"/>
                </a:lnTo>
                <a:lnTo>
                  <a:pt x="12192000" y="4272355"/>
                </a:lnTo>
                <a:lnTo>
                  <a:pt x="12113803" y="4280638"/>
                </a:lnTo>
                <a:cubicBezTo>
                  <a:pt x="10139508" y="4478587"/>
                  <a:pt x="8237152" y="4571590"/>
                  <a:pt x="6753597" y="4604195"/>
                </a:cubicBezTo>
                <a:cubicBezTo>
                  <a:pt x="4940362" y="4644044"/>
                  <a:pt x="2657278" y="4624714"/>
                  <a:pt x="400746" y="4432852"/>
                </a:cubicBezTo>
                <a:lnTo>
                  <a:pt x="0" y="4395876"/>
                </a:lnTo>
                <a:lnTo>
                  <a:pt x="0" y="3296537"/>
                </a:lnTo>
                <a:lnTo>
                  <a:pt x="0" y="3104412"/>
                </a:lnTo>
                <a:close/>
              </a:path>
            </a:pathLst>
          </a:custGeom>
          <a:noFill/>
        </p:spPr>
      </p:pic>
      <p:sp>
        <p:nvSpPr>
          <p:cNvPr id="3" name="Content Placeholder 2">
            <a:extLst>
              <a:ext uri="{FF2B5EF4-FFF2-40B4-BE49-F238E27FC236}">
                <a16:creationId xmlns:a16="http://schemas.microsoft.com/office/drawing/2014/main" id="{4F78897E-696C-6043-8AD6-531B973C48D5}"/>
              </a:ext>
            </a:extLst>
          </p:cNvPr>
          <p:cNvSpPr>
            <a:spLocks noGrp="1"/>
          </p:cNvSpPr>
          <p:nvPr>
            <p:ph idx="1"/>
          </p:nvPr>
        </p:nvSpPr>
        <p:spPr>
          <a:xfrm>
            <a:off x="3782860" y="4929214"/>
            <a:ext cx="8246561" cy="1780264"/>
          </a:xfrm>
        </p:spPr>
        <p:txBody>
          <a:bodyPr>
            <a:normAutofit fontScale="92500" lnSpcReduction="10000"/>
          </a:bodyPr>
          <a:lstStyle/>
          <a:p>
            <a:pPr>
              <a:lnSpc>
                <a:spcPct val="110000"/>
              </a:lnSpc>
            </a:pPr>
            <a:r>
              <a:rPr lang="en-GB" sz="1400" dirty="0"/>
              <a:t>As with the emulator, there was a C File that dealt with the encoding of each of the instructions. There was five instructions in the assembler with the addition of the special instruction.</a:t>
            </a:r>
          </a:p>
          <a:p>
            <a:pPr>
              <a:lnSpc>
                <a:spcPct val="110000"/>
              </a:lnSpc>
            </a:pPr>
            <a:r>
              <a:rPr lang="en-GB" sz="1400" dirty="0"/>
              <a:t>A single C File with utility functions – </a:t>
            </a:r>
            <a:r>
              <a:rPr lang="en-GB" sz="1400" dirty="0" err="1"/>
              <a:t>e.g</a:t>
            </a:r>
            <a:r>
              <a:rPr lang="en-GB" sz="1400" dirty="0"/>
              <a:t> for helping create the symbol table during the first pass over the assembler file.</a:t>
            </a:r>
          </a:p>
          <a:p>
            <a:pPr>
              <a:lnSpc>
                <a:spcPct val="110000"/>
              </a:lnSpc>
            </a:pPr>
            <a:r>
              <a:rPr lang="en-GB" sz="1400" dirty="0"/>
              <a:t>As advised by our mentor, we decided to abstract away assembler source files into a separate folder. We also did the same for emulator source files. Hence, the only C files in the </a:t>
            </a:r>
            <a:r>
              <a:rPr lang="en-GB" sz="1400" dirty="0" err="1"/>
              <a:t>src</a:t>
            </a:r>
            <a:r>
              <a:rPr lang="en-GB" sz="1400" dirty="0"/>
              <a:t>/ folder were </a:t>
            </a:r>
            <a:r>
              <a:rPr lang="en-GB" sz="1400" dirty="0" err="1"/>
              <a:t>assemble.c</a:t>
            </a:r>
            <a:r>
              <a:rPr lang="en-GB" sz="1400" dirty="0"/>
              <a:t> and </a:t>
            </a:r>
            <a:r>
              <a:rPr lang="en-GB" sz="1400" dirty="0" err="1"/>
              <a:t>emulate.c</a:t>
            </a:r>
            <a:r>
              <a:rPr lang="en-GB" sz="1400" dirty="0"/>
              <a:t> that contained the main functions. This led to a very clean project structure.</a:t>
            </a:r>
          </a:p>
        </p:txBody>
      </p:sp>
    </p:spTree>
    <p:extLst>
      <p:ext uri="{BB962C8B-B14F-4D97-AF65-F5344CB8AC3E}">
        <p14:creationId xmlns:p14="http://schemas.microsoft.com/office/powerpoint/2010/main" val="334053607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Atlas">
  <a:themeElements>
    <a:clrScheme name="Custom 8">
      <a:dk1>
        <a:srgbClr val="000000"/>
      </a:dk1>
      <a:lt1>
        <a:srgbClr val="FFFFFF"/>
      </a:lt1>
      <a:dk2>
        <a:srgbClr val="000000"/>
      </a:dk2>
      <a:lt2>
        <a:srgbClr val="F8F8F8"/>
      </a:lt2>
      <a:accent1>
        <a:srgbClr val="000000"/>
      </a:accent1>
      <a:accent2>
        <a:srgbClr val="2F2F2F"/>
      </a:accent2>
      <a:accent3>
        <a:srgbClr val="4B4A4B"/>
      </a:accent3>
      <a:accent4>
        <a:srgbClr val="515151"/>
      </a:accent4>
      <a:accent5>
        <a:srgbClr val="434343"/>
      </a:accent5>
      <a:accent6>
        <a:srgbClr val="242424"/>
      </a:accent6>
      <a:hlink>
        <a:srgbClr val="5F5F5F"/>
      </a:hlink>
      <a:folHlink>
        <a:srgbClr val="919191"/>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2181</Words>
  <Application>Microsoft Macintosh PowerPoint</Application>
  <PresentationFormat>Widescreen</PresentationFormat>
  <Paragraphs>158</Paragraphs>
  <Slides>54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Century Schoolbook</vt:lpstr>
      <vt:lpstr>Wingdings</vt:lpstr>
      <vt:lpstr>Atlas</vt:lpstr>
      <vt:lpstr>PowerPoint Presentation</vt:lpstr>
      <vt:lpstr>PowerPoint Presentation</vt:lpstr>
      <vt:lpstr>Part I: Emulator</vt:lpstr>
      <vt:lpstr>Implementation of Emulator</vt:lpstr>
      <vt:lpstr>Structure</vt:lpstr>
      <vt:lpstr>Dependency Graph for Emulator</vt:lpstr>
      <vt:lpstr>Issues</vt:lpstr>
      <vt:lpstr>Part II: Assembler</vt:lpstr>
      <vt:lpstr>Implementation of Assembler</vt:lpstr>
      <vt:lpstr>Implementation of Assembler</vt:lpstr>
      <vt:lpstr>Dependency Graph for Assembler</vt:lpstr>
      <vt:lpstr>Linked List Structure</vt:lpstr>
      <vt:lpstr>Issues</vt:lpstr>
      <vt:lpstr>Optional Tests</vt:lpstr>
      <vt:lpstr>Review of Part I and Part II</vt:lpstr>
      <vt:lpstr>Part III: Raspberry Pi</vt:lpstr>
      <vt:lpstr>General Purpose IO on Raspberry Pi</vt:lpstr>
      <vt:lpstr>Part IV: ZONA Chess Engine</vt:lpstr>
      <vt:lpstr>Why?</vt:lpstr>
      <vt:lpstr>Arena</vt:lpstr>
      <vt:lpstr>Features</vt:lpstr>
      <vt:lpstr>1. Bitboards</vt:lpstr>
      <vt:lpstr>2. Array Representation of Chess Board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Implementation of UCI Protocol</vt:lpstr>
      <vt:lpstr>PowerPoint Presentation</vt:lpstr>
      <vt:lpstr>4. ‘Most Valuable Victim’ and ‘Least Valuable Aggressor’ heuristic</vt:lpstr>
      <vt:lpstr>5. Quiescence Search</vt:lpstr>
      <vt:lpstr>6. Notable mentions</vt:lpstr>
      <vt:lpstr>Demonstration 1: Correctly Calculating Attacks</vt:lpstr>
      <vt:lpstr>Demonstration 1: Correctly Calculating Attacks</vt:lpstr>
      <vt:lpstr>Chess Piece Promotion</vt:lpstr>
      <vt:lpstr>Demonstration 2: Promoting Pawn</vt:lpstr>
      <vt:lpstr>Demonstration 2: Promoting Pawn</vt:lpstr>
      <vt:lpstr>PowerPoint Presentation</vt:lpstr>
      <vt:lpstr>PowerPoint Presentation</vt:lpstr>
      <vt:lpstr>PowerPoint Presentation</vt:lpstr>
      <vt:lpstr>PowerPoint Presentation</vt:lpstr>
      <vt:lpstr>PowerPoint Presentation</vt:lpstr>
      <vt:lpstr>Demonstration 4: Identifying Moves</vt:lpstr>
      <vt:lpstr>PowerPoint Presentation</vt:lpstr>
      <vt:lpstr>PowerPoint Presentation</vt:lpstr>
      <vt:lpstr>Testing</vt:lpstr>
      <vt:lpstr>Group Reflection</vt:lpstr>
      <vt:lpstr>What went well?</vt:lpstr>
      <vt:lpstr>Improvements for Future</vt:lpstr>
      <vt:lpstr>Conclusion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Abidi, Ali</dc:creator>
  <cp:lastModifiedBy>Abidi, Ali</cp:lastModifiedBy>
  <cp:revision>2</cp:revision>
  <dcterms:created xsi:type="dcterms:W3CDTF">2019-06-20T09:38:50Z</dcterms:created>
  <dcterms:modified xsi:type="dcterms:W3CDTF">2019-06-21T03:10:10Z</dcterms:modified>
</cp:coreProperties>
</file>